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93" r:id="rId1"/>
  </p:sldMasterIdLst>
  <p:sldIdLst>
    <p:sldId id="282" r:id="rId2"/>
    <p:sldId id="276" r:id="rId3"/>
    <p:sldId id="279" r:id="rId4"/>
    <p:sldId id="280" r:id="rId5"/>
    <p:sldId id="256" r:id="rId6"/>
    <p:sldId id="257" r:id="rId7"/>
    <p:sldId id="260" r:id="rId8"/>
    <p:sldId id="262" r:id="rId9"/>
    <p:sldId id="270" r:id="rId10"/>
    <p:sldId id="266" r:id="rId11"/>
    <p:sldId id="281" r:id="rId12"/>
    <p:sldId id="259" r:id="rId13"/>
    <p:sldId id="271" r:id="rId14"/>
    <p:sldId id="258" r:id="rId15"/>
    <p:sldId id="263" r:id="rId16"/>
    <p:sldId id="272" r:id="rId17"/>
    <p:sldId id="265" r:id="rId18"/>
    <p:sldId id="273" r:id="rId19"/>
    <p:sldId id="274" r:id="rId20"/>
    <p:sldId id="268" r:id="rId21"/>
    <p:sldId id="261"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51BAA-BF50-4A30-86BE-1FBBB3A58E8A}"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BBF151B5-F88C-4A11-ADC7-27E8A6582F96}">
      <dgm:prSet phldrT="[Text]"/>
      <dgm:spPr/>
      <dgm:t>
        <a:bodyPr/>
        <a:lstStyle/>
        <a:p>
          <a:r>
            <a:rPr lang="en-US" dirty="0"/>
            <a:t>Administration and Finance Department</a:t>
          </a:r>
        </a:p>
      </dgm:t>
    </dgm:pt>
    <dgm:pt modelId="{E279520B-82AB-4D67-95CB-7943048014E1}" type="parTrans" cxnId="{3AAAA8EC-5BA0-464A-ACC6-10DD7C32A640}">
      <dgm:prSet/>
      <dgm:spPr/>
      <dgm:t>
        <a:bodyPr/>
        <a:lstStyle/>
        <a:p>
          <a:endParaRPr lang="en-US"/>
        </a:p>
      </dgm:t>
    </dgm:pt>
    <dgm:pt modelId="{EEA03450-7A14-4A0A-8D57-3BBE898C3EB8}" type="sibTrans" cxnId="{3AAAA8EC-5BA0-464A-ACC6-10DD7C32A640}">
      <dgm:prSet/>
      <dgm:spPr/>
      <dgm:t>
        <a:bodyPr/>
        <a:lstStyle/>
        <a:p>
          <a:endParaRPr lang="en-US"/>
        </a:p>
      </dgm:t>
    </dgm:pt>
    <dgm:pt modelId="{8790FFD0-D8E9-4476-AECF-2DF0D8CC43E0}">
      <dgm:prSet phldrT="[Text]"/>
      <dgm:spPr/>
      <dgm:t>
        <a:bodyPr/>
        <a:lstStyle/>
        <a:p>
          <a:r>
            <a:rPr lang="en-US" dirty="0"/>
            <a:t>EBO (5)</a:t>
          </a:r>
        </a:p>
      </dgm:t>
    </dgm:pt>
    <dgm:pt modelId="{22F41F67-5466-44F9-9F5E-C8519D394CD6}" type="parTrans" cxnId="{87F0240E-0D8A-492F-B29B-F4143C251E9D}">
      <dgm:prSet/>
      <dgm:spPr/>
      <dgm:t>
        <a:bodyPr/>
        <a:lstStyle/>
        <a:p>
          <a:endParaRPr lang="en-US"/>
        </a:p>
      </dgm:t>
    </dgm:pt>
    <dgm:pt modelId="{FA18D7E1-8E65-4201-A425-3806DCF7DF78}" type="sibTrans" cxnId="{87F0240E-0D8A-492F-B29B-F4143C251E9D}">
      <dgm:prSet/>
      <dgm:spPr/>
      <dgm:t>
        <a:bodyPr/>
        <a:lstStyle/>
        <a:p>
          <a:endParaRPr lang="en-US"/>
        </a:p>
      </dgm:t>
    </dgm:pt>
    <dgm:pt modelId="{E3064B70-8993-4985-A980-0C683DF1E252}">
      <dgm:prSet phldrT="[Text]"/>
      <dgm:spPr/>
      <dgm:t>
        <a:bodyPr/>
        <a:lstStyle/>
        <a:p>
          <a:r>
            <a:rPr lang="en-US" dirty="0"/>
            <a:t>Ombudsman (3)</a:t>
          </a:r>
        </a:p>
      </dgm:t>
    </dgm:pt>
    <dgm:pt modelId="{09E4A62B-CDB0-4DB3-BB33-35320A51711E}" type="parTrans" cxnId="{3C4AEBD1-6B99-4A1D-AB4C-828B81E46FFF}">
      <dgm:prSet/>
      <dgm:spPr/>
      <dgm:t>
        <a:bodyPr/>
        <a:lstStyle/>
        <a:p>
          <a:endParaRPr lang="en-US"/>
        </a:p>
      </dgm:t>
    </dgm:pt>
    <dgm:pt modelId="{244CE7F1-F9F4-4AAE-9F48-AEBD9B9238AF}" type="sibTrans" cxnId="{3C4AEBD1-6B99-4A1D-AB4C-828B81E46FFF}">
      <dgm:prSet/>
      <dgm:spPr/>
      <dgm:t>
        <a:bodyPr/>
        <a:lstStyle/>
        <a:p>
          <a:endParaRPr lang="en-US"/>
        </a:p>
      </dgm:t>
    </dgm:pt>
    <dgm:pt modelId="{3319A440-6A4A-49CA-B94D-2516C762AF3E}">
      <dgm:prSet phldrT="[Text]"/>
      <dgm:spPr/>
      <dgm:t>
        <a:bodyPr/>
        <a:lstStyle/>
        <a:p>
          <a:r>
            <a:rPr lang="en-US" dirty="0"/>
            <a:t>Copy Center/Central Mailroom (5)</a:t>
          </a:r>
        </a:p>
      </dgm:t>
    </dgm:pt>
    <dgm:pt modelId="{FC5C9F61-14E4-4A35-BB47-762581C12B29}" type="parTrans" cxnId="{DFD9383B-F39C-430A-AD54-D02722CBC686}">
      <dgm:prSet/>
      <dgm:spPr/>
      <dgm:t>
        <a:bodyPr/>
        <a:lstStyle/>
        <a:p>
          <a:endParaRPr lang="en-US"/>
        </a:p>
      </dgm:t>
    </dgm:pt>
    <dgm:pt modelId="{90774FDE-0269-4BDB-982E-2824A3B8C44C}" type="sibTrans" cxnId="{DFD9383B-F39C-430A-AD54-D02722CBC686}">
      <dgm:prSet/>
      <dgm:spPr/>
      <dgm:t>
        <a:bodyPr/>
        <a:lstStyle/>
        <a:p>
          <a:endParaRPr lang="en-US"/>
        </a:p>
      </dgm:t>
    </dgm:pt>
    <dgm:pt modelId="{5F2B7732-8C8B-455B-995B-8E88C2CDFD81}">
      <dgm:prSet/>
      <dgm:spPr/>
      <dgm:t>
        <a:bodyPr/>
        <a:lstStyle/>
        <a:p>
          <a:r>
            <a:rPr lang="en-US" dirty="0"/>
            <a:t>Procurement Division (23)</a:t>
          </a:r>
        </a:p>
      </dgm:t>
    </dgm:pt>
    <dgm:pt modelId="{7875CC89-354B-4104-9525-887E60EE853A}" type="parTrans" cxnId="{32449FDE-78D9-4387-95F2-278D567A75A1}">
      <dgm:prSet/>
      <dgm:spPr/>
      <dgm:t>
        <a:bodyPr/>
        <a:lstStyle/>
        <a:p>
          <a:endParaRPr lang="en-US"/>
        </a:p>
      </dgm:t>
    </dgm:pt>
    <dgm:pt modelId="{9C10797D-9B91-4249-89D2-941ABE54EB3C}" type="sibTrans" cxnId="{32449FDE-78D9-4387-95F2-278D567A75A1}">
      <dgm:prSet/>
      <dgm:spPr/>
      <dgm:t>
        <a:bodyPr/>
        <a:lstStyle/>
        <a:p>
          <a:endParaRPr lang="en-US"/>
        </a:p>
      </dgm:t>
    </dgm:pt>
    <dgm:pt modelId="{CE26D9FC-5008-4476-ABA1-E72D99CCFDF7}" type="pres">
      <dgm:prSet presAssocID="{A4F51BAA-BF50-4A30-86BE-1FBBB3A58E8A}" presName="hierChild1" presStyleCnt="0">
        <dgm:presLayoutVars>
          <dgm:orgChart val="1"/>
          <dgm:chPref val="1"/>
          <dgm:dir/>
          <dgm:animOne val="branch"/>
          <dgm:animLvl val="lvl"/>
          <dgm:resizeHandles/>
        </dgm:presLayoutVars>
      </dgm:prSet>
      <dgm:spPr/>
    </dgm:pt>
    <dgm:pt modelId="{EDCA3197-B9B2-457F-A07A-B961E2FC6C5F}" type="pres">
      <dgm:prSet presAssocID="{BBF151B5-F88C-4A11-ADC7-27E8A6582F96}" presName="hierRoot1" presStyleCnt="0">
        <dgm:presLayoutVars>
          <dgm:hierBranch val="init"/>
        </dgm:presLayoutVars>
      </dgm:prSet>
      <dgm:spPr/>
    </dgm:pt>
    <dgm:pt modelId="{829FCD70-FDCD-43D5-A725-D416439BC308}" type="pres">
      <dgm:prSet presAssocID="{BBF151B5-F88C-4A11-ADC7-27E8A6582F96}" presName="rootComposite1" presStyleCnt="0"/>
      <dgm:spPr/>
    </dgm:pt>
    <dgm:pt modelId="{E542B5F9-DBAA-4170-9AD3-2FCDC2213B03}" type="pres">
      <dgm:prSet presAssocID="{BBF151B5-F88C-4A11-ADC7-27E8A6582F96}" presName="rootText1" presStyleLbl="node0" presStyleIdx="0" presStyleCnt="1" custScaleX="156584" custScaleY="129085" custLinFactY="-62643" custLinFactNeighborX="-4305" custLinFactNeighborY="-100000">
        <dgm:presLayoutVars>
          <dgm:chPref val="3"/>
        </dgm:presLayoutVars>
      </dgm:prSet>
      <dgm:spPr/>
    </dgm:pt>
    <dgm:pt modelId="{79492A42-B352-4486-83AE-A9DA6B03394B}" type="pres">
      <dgm:prSet presAssocID="{BBF151B5-F88C-4A11-ADC7-27E8A6582F96}" presName="rootConnector1" presStyleLbl="node1" presStyleIdx="0" presStyleCnt="0"/>
      <dgm:spPr/>
    </dgm:pt>
    <dgm:pt modelId="{49D16F90-B566-44BC-B40A-AD97318AABA1}" type="pres">
      <dgm:prSet presAssocID="{BBF151B5-F88C-4A11-ADC7-27E8A6582F96}" presName="hierChild2" presStyleCnt="0"/>
      <dgm:spPr/>
    </dgm:pt>
    <dgm:pt modelId="{D5AB6A8E-F176-472D-94FC-D63B125ECBF9}" type="pres">
      <dgm:prSet presAssocID="{22F41F67-5466-44F9-9F5E-C8519D394CD6}" presName="Name37" presStyleLbl="parChTrans1D2" presStyleIdx="0" presStyleCnt="4"/>
      <dgm:spPr/>
    </dgm:pt>
    <dgm:pt modelId="{F843AA21-1617-49D4-883E-D731F10D535B}" type="pres">
      <dgm:prSet presAssocID="{8790FFD0-D8E9-4476-AECF-2DF0D8CC43E0}" presName="hierRoot2" presStyleCnt="0">
        <dgm:presLayoutVars>
          <dgm:hierBranch val="init"/>
        </dgm:presLayoutVars>
      </dgm:prSet>
      <dgm:spPr/>
    </dgm:pt>
    <dgm:pt modelId="{1340D12E-1F1C-4C2C-A995-B7CC3BD7D199}" type="pres">
      <dgm:prSet presAssocID="{8790FFD0-D8E9-4476-AECF-2DF0D8CC43E0}" presName="rootComposite" presStyleCnt="0"/>
      <dgm:spPr/>
    </dgm:pt>
    <dgm:pt modelId="{7B2FF438-E556-4DC8-9C45-A710F452975B}" type="pres">
      <dgm:prSet presAssocID="{8790FFD0-D8E9-4476-AECF-2DF0D8CC43E0}" presName="rootText" presStyleLbl="node2" presStyleIdx="0" presStyleCnt="4" custLinFactNeighborX="32050" custLinFactNeighborY="0">
        <dgm:presLayoutVars>
          <dgm:chPref val="3"/>
        </dgm:presLayoutVars>
      </dgm:prSet>
      <dgm:spPr/>
    </dgm:pt>
    <dgm:pt modelId="{3C11FE0D-95C2-4762-8B58-E548D4D5176E}" type="pres">
      <dgm:prSet presAssocID="{8790FFD0-D8E9-4476-AECF-2DF0D8CC43E0}" presName="rootConnector" presStyleLbl="node2" presStyleIdx="0" presStyleCnt="4"/>
      <dgm:spPr/>
    </dgm:pt>
    <dgm:pt modelId="{C36FC0BC-1CC8-4712-9A31-7C363CA0AA80}" type="pres">
      <dgm:prSet presAssocID="{8790FFD0-D8E9-4476-AECF-2DF0D8CC43E0}" presName="hierChild4" presStyleCnt="0"/>
      <dgm:spPr/>
    </dgm:pt>
    <dgm:pt modelId="{CA863A2D-DD18-4B27-86B7-78A77E93E8DD}" type="pres">
      <dgm:prSet presAssocID="{8790FFD0-D8E9-4476-AECF-2DF0D8CC43E0}" presName="hierChild5" presStyleCnt="0"/>
      <dgm:spPr/>
    </dgm:pt>
    <dgm:pt modelId="{C3323D14-0C25-4EE4-8DF1-CA6CA22EE02E}" type="pres">
      <dgm:prSet presAssocID="{09E4A62B-CDB0-4DB3-BB33-35320A51711E}" presName="Name37" presStyleLbl="parChTrans1D2" presStyleIdx="1" presStyleCnt="4"/>
      <dgm:spPr/>
    </dgm:pt>
    <dgm:pt modelId="{9EF04EDA-DEF1-4B1B-BF29-8A2035F1CA28}" type="pres">
      <dgm:prSet presAssocID="{E3064B70-8993-4985-A980-0C683DF1E252}" presName="hierRoot2" presStyleCnt="0">
        <dgm:presLayoutVars>
          <dgm:hierBranch val="init"/>
        </dgm:presLayoutVars>
      </dgm:prSet>
      <dgm:spPr/>
    </dgm:pt>
    <dgm:pt modelId="{FE263B77-7380-4AC3-905F-E04C0376554E}" type="pres">
      <dgm:prSet presAssocID="{E3064B70-8993-4985-A980-0C683DF1E252}" presName="rootComposite" presStyleCnt="0"/>
      <dgm:spPr/>
    </dgm:pt>
    <dgm:pt modelId="{69018D48-2FD3-41E5-95E7-AAB96435CBBB}" type="pres">
      <dgm:prSet presAssocID="{E3064B70-8993-4985-A980-0C683DF1E252}" presName="rootText" presStyleLbl="node2" presStyleIdx="1" presStyleCnt="4" custLinFactNeighborX="67234" custLinFactNeighborY="2824">
        <dgm:presLayoutVars>
          <dgm:chPref val="3"/>
        </dgm:presLayoutVars>
      </dgm:prSet>
      <dgm:spPr/>
    </dgm:pt>
    <dgm:pt modelId="{9E3EECA3-9B9B-4B55-8C6A-54D62899DFC3}" type="pres">
      <dgm:prSet presAssocID="{E3064B70-8993-4985-A980-0C683DF1E252}" presName="rootConnector" presStyleLbl="node2" presStyleIdx="1" presStyleCnt="4"/>
      <dgm:spPr/>
    </dgm:pt>
    <dgm:pt modelId="{5F3A5830-28D2-4591-A5E5-4928167158AB}" type="pres">
      <dgm:prSet presAssocID="{E3064B70-8993-4985-A980-0C683DF1E252}" presName="hierChild4" presStyleCnt="0"/>
      <dgm:spPr/>
    </dgm:pt>
    <dgm:pt modelId="{1B5D3A08-BBE9-451F-9315-D78922981E82}" type="pres">
      <dgm:prSet presAssocID="{E3064B70-8993-4985-A980-0C683DF1E252}" presName="hierChild5" presStyleCnt="0"/>
      <dgm:spPr/>
    </dgm:pt>
    <dgm:pt modelId="{5CF7ECAD-2241-4724-8F05-8EB3158FF47B}" type="pres">
      <dgm:prSet presAssocID="{FC5C9F61-14E4-4A35-BB47-762581C12B29}" presName="Name37" presStyleLbl="parChTrans1D2" presStyleIdx="2" presStyleCnt="4"/>
      <dgm:spPr/>
    </dgm:pt>
    <dgm:pt modelId="{DB295F6C-BFF6-4A43-BBE3-500B3EA608C0}" type="pres">
      <dgm:prSet presAssocID="{3319A440-6A4A-49CA-B94D-2516C762AF3E}" presName="hierRoot2" presStyleCnt="0">
        <dgm:presLayoutVars>
          <dgm:hierBranch val="init"/>
        </dgm:presLayoutVars>
      </dgm:prSet>
      <dgm:spPr/>
    </dgm:pt>
    <dgm:pt modelId="{2C45EDA3-266C-4DAD-AFE3-AD9C000BD405}" type="pres">
      <dgm:prSet presAssocID="{3319A440-6A4A-49CA-B94D-2516C762AF3E}" presName="rootComposite" presStyleCnt="0"/>
      <dgm:spPr/>
    </dgm:pt>
    <dgm:pt modelId="{921641E4-0311-4692-B3C2-13BF26C1581D}" type="pres">
      <dgm:prSet presAssocID="{3319A440-6A4A-49CA-B94D-2516C762AF3E}" presName="rootText" presStyleLbl="node2" presStyleIdx="2" presStyleCnt="4" custLinFactNeighborX="94270">
        <dgm:presLayoutVars>
          <dgm:chPref val="3"/>
        </dgm:presLayoutVars>
      </dgm:prSet>
      <dgm:spPr/>
    </dgm:pt>
    <dgm:pt modelId="{575EA874-C086-486E-B0AA-9751B05372DC}" type="pres">
      <dgm:prSet presAssocID="{3319A440-6A4A-49CA-B94D-2516C762AF3E}" presName="rootConnector" presStyleLbl="node2" presStyleIdx="2" presStyleCnt="4"/>
      <dgm:spPr/>
    </dgm:pt>
    <dgm:pt modelId="{5B8D3C83-3604-4FFE-876A-369EFB281A22}" type="pres">
      <dgm:prSet presAssocID="{3319A440-6A4A-49CA-B94D-2516C762AF3E}" presName="hierChild4" presStyleCnt="0"/>
      <dgm:spPr/>
    </dgm:pt>
    <dgm:pt modelId="{3FB24D1D-DBA1-4D9E-A767-B61CF4E0F1E8}" type="pres">
      <dgm:prSet presAssocID="{3319A440-6A4A-49CA-B94D-2516C762AF3E}" presName="hierChild5" presStyleCnt="0"/>
      <dgm:spPr/>
    </dgm:pt>
    <dgm:pt modelId="{32D41D2E-58D7-4C64-A753-8B78DCBD2461}" type="pres">
      <dgm:prSet presAssocID="{7875CC89-354B-4104-9525-887E60EE853A}" presName="Name37" presStyleLbl="parChTrans1D2" presStyleIdx="3" presStyleCnt="4"/>
      <dgm:spPr/>
    </dgm:pt>
    <dgm:pt modelId="{EBB3ED63-CF0E-4343-A622-BBF86D234C8D}" type="pres">
      <dgm:prSet presAssocID="{5F2B7732-8C8B-455B-995B-8E88C2CDFD81}" presName="hierRoot2" presStyleCnt="0">
        <dgm:presLayoutVars>
          <dgm:hierBranch val="init"/>
        </dgm:presLayoutVars>
      </dgm:prSet>
      <dgm:spPr/>
    </dgm:pt>
    <dgm:pt modelId="{6169732A-D7B4-4D0E-BDE2-9FF339FB5CF2}" type="pres">
      <dgm:prSet presAssocID="{5F2B7732-8C8B-455B-995B-8E88C2CDFD81}" presName="rootComposite" presStyleCnt="0"/>
      <dgm:spPr/>
    </dgm:pt>
    <dgm:pt modelId="{209E6F4D-2306-4339-B5BE-AED51CD707C3}" type="pres">
      <dgm:prSet presAssocID="{5F2B7732-8C8B-455B-995B-8E88C2CDFD81}" presName="rootText" presStyleLbl="node2" presStyleIdx="3" presStyleCnt="4" custScaleX="122543" custScaleY="127890" custLinFactX="-86083" custLinFactY="-67426" custLinFactNeighborX="-100000" custLinFactNeighborY="-100000">
        <dgm:presLayoutVars>
          <dgm:chPref val="3"/>
        </dgm:presLayoutVars>
      </dgm:prSet>
      <dgm:spPr/>
    </dgm:pt>
    <dgm:pt modelId="{0525B8F6-9ABF-444D-A705-C0EFD9D38ED7}" type="pres">
      <dgm:prSet presAssocID="{5F2B7732-8C8B-455B-995B-8E88C2CDFD81}" presName="rootConnector" presStyleLbl="node2" presStyleIdx="3" presStyleCnt="4"/>
      <dgm:spPr/>
    </dgm:pt>
    <dgm:pt modelId="{AB79A23E-FF47-4F0C-8834-A648877941C6}" type="pres">
      <dgm:prSet presAssocID="{5F2B7732-8C8B-455B-995B-8E88C2CDFD81}" presName="hierChild4" presStyleCnt="0"/>
      <dgm:spPr/>
    </dgm:pt>
    <dgm:pt modelId="{188ECDAB-19AF-4C64-8137-388B53CED5CD}" type="pres">
      <dgm:prSet presAssocID="{5F2B7732-8C8B-455B-995B-8E88C2CDFD81}" presName="hierChild5" presStyleCnt="0"/>
      <dgm:spPr/>
    </dgm:pt>
    <dgm:pt modelId="{540CAFB1-2B9D-4EC3-88FF-4CA6CAA2CF8A}" type="pres">
      <dgm:prSet presAssocID="{BBF151B5-F88C-4A11-ADC7-27E8A6582F96}" presName="hierChild3" presStyleCnt="0"/>
      <dgm:spPr/>
    </dgm:pt>
  </dgm:ptLst>
  <dgm:cxnLst>
    <dgm:cxn modelId="{7F6ABE07-396A-436F-99DD-157FF656F395}" type="presOf" srcId="{7875CC89-354B-4104-9525-887E60EE853A}" destId="{32D41D2E-58D7-4C64-A753-8B78DCBD2461}" srcOrd="0" destOrd="0" presId="urn:microsoft.com/office/officeart/2005/8/layout/orgChart1"/>
    <dgm:cxn modelId="{87F0240E-0D8A-492F-B29B-F4143C251E9D}" srcId="{BBF151B5-F88C-4A11-ADC7-27E8A6582F96}" destId="{8790FFD0-D8E9-4476-AECF-2DF0D8CC43E0}" srcOrd="0" destOrd="0" parTransId="{22F41F67-5466-44F9-9F5E-C8519D394CD6}" sibTransId="{FA18D7E1-8E65-4201-A425-3806DCF7DF78}"/>
    <dgm:cxn modelId="{0CFEF10E-85E2-43A6-8C2B-DB5ACC43C94C}" type="presOf" srcId="{3319A440-6A4A-49CA-B94D-2516C762AF3E}" destId="{921641E4-0311-4692-B3C2-13BF26C1581D}" srcOrd="0" destOrd="0" presId="urn:microsoft.com/office/officeart/2005/8/layout/orgChart1"/>
    <dgm:cxn modelId="{5323220F-42DD-49E6-9DF5-57E9B3FAF438}" type="presOf" srcId="{5F2B7732-8C8B-455B-995B-8E88C2CDFD81}" destId="{209E6F4D-2306-4339-B5BE-AED51CD707C3}" srcOrd="0" destOrd="0" presId="urn:microsoft.com/office/officeart/2005/8/layout/orgChart1"/>
    <dgm:cxn modelId="{51923932-EF3A-4F30-8BA0-835317012B30}" type="presOf" srcId="{BBF151B5-F88C-4A11-ADC7-27E8A6582F96}" destId="{E542B5F9-DBAA-4170-9AD3-2FCDC2213B03}" srcOrd="0" destOrd="0" presId="urn:microsoft.com/office/officeart/2005/8/layout/orgChart1"/>
    <dgm:cxn modelId="{DFD9383B-F39C-430A-AD54-D02722CBC686}" srcId="{BBF151B5-F88C-4A11-ADC7-27E8A6582F96}" destId="{3319A440-6A4A-49CA-B94D-2516C762AF3E}" srcOrd="2" destOrd="0" parTransId="{FC5C9F61-14E4-4A35-BB47-762581C12B29}" sibTransId="{90774FDE-0269-4BDB-982E-2824A3B8C44C}"/>
    <dgm:cxn modelId="{6E02825D-7981-4E8C-BBB0-430D2328BA53}" type="presOf" srcId="{5F2B7732-8C8B-455B-995B-8E88C2CDFD81}" destId="{0525B8F6-9ABF-444D-A705-C0EFD9D38ED7}" srcOrd="1" destOrd="0" presId="urn:microsoft.com/office/officeart/2005/8/layout/orgChart1"/>
    <dgm:cxn modelId="{C58EBA60-B140-4F1A-85A5-C37317396218}" type="presOf" srcId="{09E4A62B-CDB0-4DB3-BB33-35320A51711E}" destId="{C3323D14-0C25-4EE4-8DF1-CA6CA22EE02E}" srcOrd="0" destOrd="0" presId="urn:microsoft.com/office/officeart/2005/8/layout/orgChart1"/>
    <dgm:cxn modelId="{0A899471-989E-4B14-81BB-220161369FBE}" type="presOf" srcId="{3319A440-6A4A-49CA-B94D-2516C762AF3E}" destId="{575EA874-C086-486E-B0AA-9751B05372DC}" srcOrd="1" destOrd="0" presId="urn:microsoft.com/office/officeart/2005/8/layout/orgChart1"/>
    <dgm:cxn modelId="{1622C457-4821-411A-9A5A-AE3ABA603018}" type="presOf" srcId="{8790FFD0-D8E9-4476-AECF-2DF0D8CC43E0}" destId="{7B2FF438-E556-4DC8-9C45-A710F452975B}" srcOrd="0" destOrd="0" presId="urn:microsoft.com/office/officeart/2005/8/layout/orgChart1"/>
    <dgm:cxn modelId="{2A0D1A5A-0B10-4228-AD7C-C54233B37C4B}" type="presOf" srcId="{FC5C9F61-14E4-4A35-BB47-762581C12B29}" destId="{5CF7ECAD-2241-4724-8F05-8EB3158FF47B}" srcOrd="0" destOrd="0" presId="urn:microsoft.com/office/officeart/2005/8/layout/orgChart1"/>
    <dgm:cxn modelId="{DCD982B1-AB24-48A3-B1A4-15E61379BA55}" type="presOf" srcId="{BBF151B5-F88C-4A11-ADC7-27E8A6582F96}" destId="{79492A42-B352-4486-83AE-A9DA6B03394B}" srcOrd="1" destOrd="0" presId="urn:microsoft.com/office/officeart/2005/8/layout/orgChart1"/>
    <dgm:cxn modelId="{02BBA5B4-5BFA-4E9E-B5BD-D0C629EDB296}" type="presOf" srcId="{8790FFD0-D8E9-4476-AECF-2DF0D8CC43E0}" destId="{3C11FE0D-95C2-4762-8B58-E548D4D5176E}" srcOrd="1" destOrd="0" presId="urn:microsoft.com/office/officeart/2005/8/layout/orgChart1"/>
    <dgm:cxn modelId="{770BE9CC-54FE-4835-9030-667D9C886735}" type="presOf" srcId="{A4F51BAA-BF50-4A30-86BE-1FBBB3A58E8A}" destId="{CE26D9FC-5008-4476-ABA1-E72D99CCFDF7}" srcOrd="0" destOrd="0" presId="urn:microsoft.com/office/officeart/2005/8/layout/orgChart1"/>
    <dgm:cxn modelId="{3C4AEBD1-6B99-4A1D-AB4C-828B81E46FFF}" srcId="{BBF151B5-F88C-4A11-ADC7-27E8A6582F96}" destId="{E3064B70-8993-4985-A980-0C683DF1E252}" srcOrd="1" destOrd="0" parTransId="{09E4A62B-CDB0-4DB3-BB33-35320A51711E}" sibTransId="{244CE7F1-F9F4-4AAE-9F48-AEBD9B9238AF}"/>
    <dgm:cxn modelId="{32449FDE-78D9-4387-95F2-278D567A75A1}" srcId="{BBF151B5-F88C-4A11-ADC7-27E8A6582F96}" destId="{5F2B7732-8C8B-455B-995B-8E88C2CDFD81}" srcOrd="3" destOrd="0" parTransId="{7875CC89-354B-4104-9525-887E60EE853A}" sibTransId="{9C10797D-9B91-4249-89D2-941ABE54EB3C}"/>
    <dgm:cxn modelId="{ED8D2AE7-F312-4169-B0CC-E2CC8ACD3B01}" type="presOf" srcId="{22F41F67-5466-44F9-9F5E-C8519D394CD6}" destId="{D5AB6A8E-F176-472D-94FC-D63B125ECBF9}" srcOrd="0" destOrd="0" presId="urn:microsoft.com/office/officeart/2005/8/layout/orgChart1"/>
    <dgm:cxn modelId="{8EB29DEB-128D-4D5B-98B3-25D4AB433602}" type="presOf" srcId="{E3064B70-8993-4985-A980-0C683DF1E252}" destId="{69018D48-2FD3-41E5-95E7-AAB96435CBBB}" srcOrd="0" destOrd="0" presId="urn:microsoft.com/office/officeart/2005/8/layout/orgChart1"/>
    <dgm:cxn modelId="{3AAAA8EC-5BA0-464A-ACC6-10DD7C32A640}" srcId="{A4F51BAA-BF50-4A30-86BE-1FBBB3A58E8A}" destId="{BBF151B5-F88C-4A11-ADC7-27E8A6582F96}" srcOrd="0" destOrd="0" parTransId="{E279520B-82AB-4D67-95CB-7943048014E1}" sibTransId="{EEA03450-7A14-4A0A-8D57-3BBE898C3EB8}"/>
    <dgm:cxn modelId="{24F0FDF1-6238-4B79-AED0-B1B129D64A75}" type="presOf" srcId="{E3064B70-8993-4985-A980-0C683DF1E252}" destId="{9E3EECA3-9B9B-4B55-8C6A-54D62899DFC3}" srcOrd="1" destOrd="0" presId="urn:microsoft.com/office/officeart/2005/8/layout/orgChart1"/>
    <dgm:cxn modelId="{1FE5D56C-0BDE-4296-A5DE-EEF35BB3A6C3}" type="presParOf" srcId="{CE26D9FC-5008-4476-ABA1-E72D99CCFDF7}" destId="{EDCA3197-B9B2-457F-A07A-B961E2FC6C5F}" srcOrd="0" destOrd="0" presId="urn:microsoft.com/office/officeart/2005/8/layout/orgChart1"/>
    <dgm:cxn modelId="{C082D4A0-81B1-4CF0-AFE6-41DA23A42049}" type="presParOf" srcId="{EDCA3197-B9B2-457F-A07A-B961E2FC6C5F}" destId="{829FCD70-FDCD-43D5-A725-D416439BC308}" srcOrd="0" destOrd="0" presId="urn:microsoft.com/office/officeart/2005/8/layout/orgChart1"/>
    <dgm:cxn modelId="{9BD55E2B-6AF4-4B95-ADA6-BEDEBC0CC07D}" type="presParOf" srcId="{829FCD70-FDCD-43D5-A725-D416439BC308}" destId="{E542B5F9-DBAA-4170-9AD3-2FCDC2213B03}" srcOrd="0" destOrd="0" presId="urn:microsoft.com/office/officeart/2005/8/layout/orgChart1"/>
    <dgm:cxn modelId="{B0386C87-8B6D-463E-880D-7E4CA940AB44}" type="presParOf" srcId="{829FCD70-FDCD-43D5-A725-D416439BC308}" destId="{79492A42-B352-4486-83AE-A9DA6B03394B}" srcOrd="1" destOrd="0" presId="urn:microsoft.com/office/officeart/2005/8/layout/orgChart1"/>
    <dgm:cxn modelId="{A3E35FBC-DCE3-4D6B-9D05-690C9D3FE7D6}" type="presParOf" srcId="{EDCA3197-B9B2-457F-A07A-B961E2FC6C5F}" destId="{49D16F90-B566-44BC-B40A-AD97318AABA1}" srcOrd="1" destOrd="0" presId="urn:microsoft.com/office/officeart/2005/8/layout/orgChart1"/>
    <dgm:cxn modelId="{0F082B35-100C-4D46-A065-1B4DD3F3E515}" type="presParOf" srcId="{49D16F90-B566-44BC-B40A-AD97318AABA1}" destId="{D5AB6A8E-F176-472D-94FC-D63B125ECBF9}" srcOrd="0" destOrd="0" presId="urn:microsoft.com/office/officeart/2005/8/layout/orgChart1"/>
    <dgm:cxn modelId="{3D7DD3BF-D335-44ED-94CF-02A7461FB25D}" type="presParOf" srcId="{49D16F90-B566-44BC-B40A-AD97318AABA1}" destId="{F843AA21-1617-49D4-883E-D731F10D535B}" srcOrd="1" destOrd="0" presId="urn:microsoft.com/office/officeart/2005/8/layout/orgChart1"/>
    <dgm:cxn modelId="{20E85EAC-C480-47A7-9F16-22E84FF6921B}" type="presParOf" srcId="{F843AA21-1617-49D4-883E-D731F10D535B}" destId="{1340D12E-1F1C-4C2C-A995-B7CC3BD7D199}" srcOrd="0" destOrd="0" presId="urn:microsoft.com/office/officeart/2005/8/layout/orgChart1"/>
    <dgm:cxn modelId="{509B5CB7-374A-4BD0-9515-43783A28866C}" type="presParOf" srcId="{1340D12E-1F1C-4C2C-A995-B7CC3BD7D199}" destId="{7B2FF438-E556-4DC8-9C45-A710F452975B}" srcOrd="0" destOrd="0" presId="urn:microsoft.com/office/officeart/2005/8/layout/orgChart1"/>
    <dgm:cxn modelId="{1A7C05E7-9F67-4DED-A363-659859328627}" type="presParOf" srcId="{1340D12E-1F1C-4C2C-A995-B7CC3BD7D199}" destId="{3C11FE0D-95C2-4762-8B58-E548D4D5176E}" srcOrd="1" destOrd="0" presId="urn:microsoft.com/office/officeart/2005/8/layout/orgChart1"/>
    <dgm:cxn modelId="{B5B0C976-EC35-4683-802A-6E22141B6F01}" type="presParOf" srcId="{F843AA21-1617-49D4-883E-D731F10D535B}" destId="{C36FC0BC-1CC8-4712-9A31-7C363CA0AA80}" srcOrd="1" destOrd="0" presId="urn:microsoft.com/office/officeart/2005/8/layout/orgChart1"/>
    <dgm:cxn modelId="{5DD33945-DAD1-4A8F-9A4C-6B5637B3DF0E}" type="presParOf" srcId="{F843AA21-1617-49D4-883E-D731F10D535B}" destId="{CA863A2D-DD18-4B27-86B7-78A77E93E8DD}" srcOrd="2" destOrd="0" presId="urn:microsoft.com/office/officeart/2005/8/layout/orgChart1"/>
    <dgm:cxn modelId="{3F5047FC-7E09-4338-98C5-AC4AD89C52EE}" type="presParOf" srcId="{49D16F90-B566-44BC-B40A-AD97318AABA1}" destId="{C3323D14-0C25-4EE4-8DF1-CA6CA22EE02E}" srcOrd="2" destOrd="0" presId="urn:microsoft.com/office/officeart/2005/8/layout/orgChart1"/>
    <dgm:cxn modelId="{CDB60189-4005-410F-B695-E5D863E7649E}" type="presParOf" srcId="{49D16F90-B566-44BC-B40A-AD97318AABA1}" destId="{9EF04EDA-DEF1-4B1B-BF29-8A2035F1CA28}" srcOrd="3" destOrd="0" presId="urn:microsoft.com/office/officeart/2005/8/layout/orgChart1"/>
    <dgm:cxn modelId="{425756DC-66E4-4956-B216-862B824978CC}" type="presParOf" srcId="{9EF04EDA-DEF1-4B1B-BF29-8A2035F1CA28}" destId="{FE263B77-7380-4AC3-905F-E04C0376554E}" srcOrd="0" destOrd="0" presId="urn:microsoft.com/office/officeart/2005/8/layout/orgChart1"/>
    <dgm:cxn modelId="{6BD27A77-84E7-4C28-837A-3573E8A0DD62}" type="presParOf" srcId="{FE263B77-7380-4AC3-905F-E04C0376554E}" destId="{69018D48-2FD3-41E5-95E7-AAB96435CBBB}" srcOrd="0" destOrd="0" presId="urn:microsoft.com/office/officeart/2005/8/layout/orgChart1"/>
    <dgm:cxn modelId="{95B52C43-7DB5-4C3F-BF25-8DCFB30682AB}" type="presParOf" srcId="{FE263B77-7380-4AC3-905F-E04C0376554E}" destId="{9E3EECA3-9B9B-4B55-8C6A-54D62899DFC3}" srcOrd="1" destOrd="0" presId="urn:microsoft.com/office/officeart/2005/8/layout/orgChart1"/>
    <dgm:cxn modelId="{7BA8F64F-A873-4CD5-90B0-5477945C262D}" type="presParOf" srcId="{9EF04EDA-DEF1-4B1B-BF29-8A2035F1CA28}" destId="{5F3A5830-28D2-4591-A5E5-4928167158AB}" srcOrd="1" destOrd="0" presId="urn:microsoft.com/office/officeart/2005/8/layout/orgChart1"/>
    <dgm:cxn modelId="{0A8E4C06-16BC-440E-9C31-19F3B9A2CDCC}" type="presParOf" srcId="{9EF04EDA-DEF1-4B1B-BF29-8A2035F1CA28}" destId="{1B5D3A08-BBE9-451F-9315-D78922981E82}" srcOrd="2" destOrd="0" presId="urn:microsoft.com/office/officeart/2005/8/layout/orgChart1"/>
    <dgm:cxn modelId="{0F1B3702-027C-4074-84CA-D3DFACF7540A}" type="presParOf" srcId="{49D16F90-B566-44BC-B40A-AD97318AABA1}" destId="{5CF7ECAD-2241-4724-8F05-8EB3158FF47B}" srcOrd="4" destOrd="0" presId="urn:microsoft.com/office/officeart/2005/8/layout/orgChart1"/>
    <dgm:cxn modelId="{508C69BF-0AB6-46D2-AF33-3B934AE9005C}" type="presParOf" srcId="{49D16F90-B566-44BC-B40A-AD97318AABA1}" destId="{DB295F6C-BFF6-4A43-BBE3-500B3EA608C0}" srcOrd="5" destOrd="0" presId="urn:microsoft.com/office/officeart/2005/8/layout/orgChart1"/>
    <dgm:cxn modelId="{E5946E8B-4DBA-44D1-AC59-2C740C03C21E}" type="presParOf" srcId="{DB295F6C-BFF6-4A43-BBE3-500B3EA608C0}" destId="{2C45EDA3-266C-4DAD-AFE3-AD9C000BD405}" srcOrd="0" destOrd="0" presId="urn:microsoft.com/office/officeart/2005/8/layout/orgChart1"/>
    <dgm:cxn modelId="{45007507-7EB8-4860-9203-43EF671F3523}" type="presParOf" srcId="{2C45EDA3-266C-4DAD-AFE3-AD9C000BD405}" destId="{921641E4-0311-4692-B3C2-13BF26C1581D}" srcOrd="0" destOrd="0" presId="urn:microsoft.com/office/officeart/2005/8/layout/orgChart1"/>
    <dgm:cxn modelId="{E241BAF8-15BE-4BB2-8373-B5AE7FFE7CE5}" type="presParOf" srcId="{2C45EDA3-266C-4DAD-AFE3-AD9C000BD405}" destId="{575EA874-C086-486E-B0AA-9751B05372DC}" srcOrd="1" destOrd="0" presId="urn:microsoft.com/office/officeart/2005/8/layout/orgChart1"/>
    <dgm:cxn modelId="{E6136395-8C96-43E9-96F3-BD28216949BB}" type="presParOf" srcId="{DB295F6C-BFF6-4A43-BBE3-500B3EA608C0}" destId="{5B8D3C83-3604-4FFE-876A-369EFB281A22}" srcOrd="1" destOrd="0" presId="urn:microsoft.com/office/officeart/2005/8/layout/orgChart1"/>
    <dgm:cxn modelId="{85335565-7F2C-45EB-A3F2-A8DC0DF48CEA}" type="presParOf" srcId="{DB295F6C-BFF6-4A43-BBE3-500B3EA608C0}" destId="{3FB24D1D-DBA1-4D9E-A767-B61CF4E0F1E8}" srcOrd="2" destOrd="0" presId="urn:microsoft.com/office/officeart/2005/8/layout/orgChart1"/>
    <dgm:cxn modelId="{AB30AF69-ABE8-4F80-B89D-8BE4ADD9E273}" type="presParOf" srcId="{49D16F90-B566-44BC-B40A-AD97318AABA1}" destId="{32D41D2E-58D7-4C64-A753-8B78DCBD2461}" srcOrd="6" destOrd="0" presId="urn:microsoft.com/office/officeart/2005/8/layout/orgChart1"/>
    <dgm:cxn modelId="{120E8EFE-34DB-4873-9BF7-9C327C0F125B}" type="presParOf" srcId="{49D16F90-B566-44BC-B40A-AD97318AABA1}" destId="{EBB3ED63-CF0E-4343-A622-BBF86D234C8D}" srcOrd="7" destOrd="0" presId="urn:microsoft.com/office/officeart/2005/8/layout/orgChart1"/>
    <dgm:cxn modelId="{D9105025-E724-4F93-8434-6897508C448B}" type="presParOf" srcId="{EBB3ED63-CF0E-4343-A622-BBF86D234C8D}" destId="{6169732A-D7B4-4D0E-BDE2-9FF339FB5CF2}" srcOrd="0" destOrd="0" presId="urn:microsoft.com/office/officeart/2005/8/layout/orgChart1"/>
    <dgm:cxn modelId="{280240FD-40F6-4603-B0A4-8927E0E43160}" type="presParOf" srcId="{6169732A-D7B4-4D0E-BDE2-9FF339FB5CF2}" destId="{209E6F4D-2306-4339-B5BE-AED51CD707C3}" srcOrd="0" destOrd="0" presId="urn:microsoft.com/office/officeart/2005/8/layout/orgChart1"/>
    <dgm:cxn modelId="{C8CE2FC7-1ABD-45FA-98A5-E8E7E6BC2E7B}" type="presParOf" srcId="{6169732A-D7B4-4D0E-BDE2-9FF339FB5CF2}" destId="{0525B8F6-9ABF-444D-A705-C0EFD9D38ED7}" srcOrd="1" destOrd="0" presId="urn:microsoft.com/office/officeart/2005/8/layout/orgChart1"/>
    <dgm:cxn modelId="{EAF87BED-650A-445C-B463-B1287AEC0DAB}" type="presParOf" srcId="{EBB3ED63-CF0E-4343-A622-BBF86D234C8D}" destId="{AB79A23E-FF47-4F0C-8834-A648877941C6}" srcOrd="1" destOrd="0" presId="urn:microsoft.com/office/officeart/2005/8/layout/orgChart1"/>
    <dgm:cxn modelId="{9AC64434-061B-4974-A4C8-98525E09E886}" type="presParOf" srcId="{EBB3ED63-CF0E-4343-A622-BBF86D234C8D}" destId="{188ECDAB-19AF-4C64-8137-388B53CED5CD}" srcOrd="2" destOrd="0" presId="urn:microsoft.com/office/officeart/2005/8/layout/orgChart1"/>
    <dgm:cxn modelId="{422594B7-9EE7-4201-BD2C-984071FA0D6E}" type="presParOf" srcId="{EDCA3197-B9B2-457F-A07A-B961E2FC6C5F}" destId="{540CAFB1-2B9D-4EC3-88FF-4CA6CAA2CF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41D2E-58D7-4C64-A753-8B78DCBD2461}">
      <dsp:nvSpPr>
        <dsp:cNvPr id="0" name=""/>
        <dsp:cNvSpPr/>
      </dsp:nvSpPr>
      <dsp:spPr>
        <a:xfrm>
          <a:off x="3941659" y="1179223"/>
          <a:ext cx="91440" cy="311103"/>
        </a:xfrm>
        <a:custGeom>
          <a:avLst/>
          <a:gdLst/>
          <a:ahLst/>
          <a:cxnLst/>
          <a:rect l="0" t="0" r="0" b="0"/>
          <a:pathLst>
            <a:path>
              <a:moveTo>
                <a:pt x="50367" y="0"/>
              </a:moveTo>
              <a:lnTo>
                <a:pt x="50367" y="135560"/>
              </a:lnTo>
              <a:lnTo>
                <a:pt x="45720" y="135560"/>
              </a:lnTo>
              <a:lnTo>
                <a:pt x="45720" y="311103"/>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CF7ECAD-2241-4724-8F05-8EB3158FF47B}">
      <dsp:nvSpPr>
        <dsp:cNvPr id="0" name=""/>
        <dsp:cNvSpPr/>
      </dsp:nvSpPr>
      <dsp:spPr>
        <a:xfrm>
          <a:off x="3992027" y="1179223"/>
          <a:ext cx="2471032" cy="1710647"/>
        </a:xfrm>
        <a:custGeom>
          <a:avLst/>
          <a:gdLst/>
          <a:ahLst/>
          <a:cxnLst/>
          <a:rect l="0" t="0" r="0" b="0"/>
          <a:pathLst>
            <a:path>
              <a:moveTo>
                <a:pt x="0" y="0"/>
              </a:moveTo>
              <a:lnTo>
                <a:pt x="0" y="1535104"/>
              </a:lnTo>
              <a:lnTo>
                <a:pt x="2471032" y="1535104"/>
              </a:lnTo>
              <a:lnTo>
                <a:pt x="2471032" y="1710647"/>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323D14-0C25-4EE4-8DF1-CA6CA22EE02E}">
      <dsp:nvSpPr>
        <dsp:cNvPr id="0" name=""/>
        <dsp:cNvSpPr/>
      </dsp:nvSpPr>
      <dsp:spPr>
        <a:xfrm>
          <a:off x="3942420" y="1179223"/>
          <a:ext cx="91440" cy="1734253"/>
        </a:xfrm>
        <a:custGeom>
          <a:avLst/>
          <a:gdLst/>
          <a:ahLst/>
          <a:cxnLst/>
          <a:rect l="0" t="0" r="0" b="0"/>
          <a:pathLst>
            <a:path>
              <a:moveTo>
                <a:pt x="49607" y="0"/>
              </a:moveTo>
              <a:lnTo>
                <a:pt x="49607" y="1558711"/>
              </a:lnTo>
              <a:lnTo>
                <a:pt x="45720" y="1558711"/>
              </a:lnTo>
              <a:lnTo>
                <a:pt x="45720" y="1734253"/>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5AB6A8E-F176-472D-94FC-D63B125ECBF9}">
      <dsp:nvSpPr>
        <dsp:cNvPr id="0" name=""/>
        <dsp:cNvSpPr/>
      </dsp:nvSpPr>
      <dsp:spPr>
        <a:xfrm>
          <a:off x="1377000" y="1179223"/>
          <a:ext cx="2615027" cy="1710647"/>
        </a:xfrm>
        <a:custGeom>
          <a:avLst/>
          <a:gdLst/>
          <a:ahLst/>
          <a:cxnLst/>
          <a:rect l="0" t="0" r="0" b="0"/>
          <a:pathLst>
            <a:path>
              <a:moveTo>
                <a:pt x="2615027" y="0"/>
              </a:moveTo>
              <a:lnTo>
                <a:pt x="2615027" y="1535104"/>
              </a:lnTo>
              <a:lnTo>
                <a:pt x="0" y="1535104"/>
              </a:lnTo>
              <a:lnTo>
                <a:pt x="0" y="1710647"/>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42B5F9-DBAA-4170-9AD3-2FCDC2213B03}">
      <dsp:nvSpPr>
        <dsp:cNvPr id="0" name=""/>
        <dsp:cNvSpPr/>
      </dsp:nvSpPr>
      <dsp:spPr>
        <a:xfrm>
          <a:off x="2683113" y="100178"/>
          <a:ext cx="2617827" cy="10790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Administration and Finance Department</a:t>
          </a:r>
        </a:p>
      </dsp:txBody>
      <dsp:txXfrm>
        <a:off x="2683113" y="100178"/>
        <a:ext cx="2617827" cy="1079044"/>
      </dsp:txXfrm>
    </dsp:sp>
    <dsp:sp modelId="{7B2FF438-E556-4DC8-9C45-A710F452975B}">
      <dsp:nvSpPr>
        <dsp:cNvPr id="0" name=""/>
        <dsp:cNvSpPr/>
      </dsp:nvSpPr>
      <dsp:spPr>
        <a:xfrm>
          <a:off x="541082" y="2889870"/>
          <a:ext cx="1671835" cy="835917"/>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EBO (5)</a:t>
          </a:r>
        </a:p>
      </dsp:txBody>
      <dsp:txXfrm>
        <a:off x="541082" y="2889870"/>
        <a:ext cx="1671835" cy="835917"/>
      </dsp:txXfrm>
    </dsp:sp>
    <dsp:sp modelId="{69018D48-2FD3-41E5-95E7-AAB96435CBBB}">
      <dsp:nvSpPr>
        <dsp:cNvPr id="0" name=""/>
        <dsp:cNvSpPr/>
      </dsp:nvSpPr>
      <dsp:spPr>
        <a:xfrm>
          <a:off x="3152222" y="2913477"/>
          <a:ext cx="1671835" cy="835917"/>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Ombudsman (3)</a:t>
          </a:r>
        </a:p>
      </dsp:txBody>
      <dsp:txXfrm>
        <a:off x="3152222" y="2913477"/>
        <a:ext cx="1671835" cy="835917"/>
      </dsp:txXfrm>
    </dsp:sp>
    <dsp:sp modelId="{921641E4-0311-4692-B3C2-13BF26C1581D}">
      <dsp:nvSpPr>
        <dsp:cNvPr id="0" name=""/>
        <dsp:cNvSpPr/>
      </dsp:nvSpPr>
      <dsp:spPr>
        <a:xfrm>
          <a:off x="5627141" y="2889870"/>
          <a:ext cx="1671835" cy="835917"/>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Copy Center/Central Mailroom (5)</a:t>
          </a:r>
        </a:p>
      </dsp:txBody>
      <dsp:txXfrm>
        <a:off x="5627141" y="2889870"/>
        <a:ext cx="1671835" cy="835917"/>
      </dsp:txXfrm>
    </dsp:sp>
    <dsp:sp modelId="{209E6F4D-2306-4339-B5BE-AED51CD707C3}">
      <dsp:nvSpPr>
        <dsp:cNvPr id="0" name=""/>
        <dsp:cNvSpPr/>
      </dsp:nvSpPr>
      <dsp:spPr>
        <a:xfrm>
          <a:off x="2963020" y="1490326"/>
          <a:ext cx="2048717" cy="106905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Procurement Division (23)</a:t>
          </a:r>
        </a:p>
      </dsp:txBody>
      <dsp:txXfrm>
        <a:off x="2963020" y="1490326"/>
        <a:ext cx="2048717" cy="10690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953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483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407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032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899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820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616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176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432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533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t>10/16/2020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292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10/16/2020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13718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jaxseb.coj.ne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67A234-B699-45DF-8EAB-3D77B5662C7E}"/>
              </a:ext>
            </a:extLst>
          </p:cNvPr>
          <p:cNvSpPr>
            <a:spLocks noGrp="1"/>
          </p:cNvSpPr>
          <p:nvPr>
            <p:ph type="title"/>
          </p:nvPr>
        </p:nvSpPr>
        <p:spPr>
          <a:xfrm>
            <a:off x="1451579" y="804519"/>
            <a:ext cx="9603275" cy="2702079"/>
          </a:xfrm>
        </p:spPr>
        <p:txBody>
          <a:bodyPr>
            <a:normAutofit/>
          </a:bodyPr>
          <a:lstStyle/>
          <a:p>
            <a:pPr algn="ctr"/>
            <a:r>
              <a:rPr lang="en-US" dirty="0"/>
              <a:t>Procurement Division and Equal Business Opportunity Office Overview</a:t>
            </a:r>
            <a:br>
              <a:rPr lang="en-US" dirty="0"/>
            </a:br>
            <a:br>
              <a:rPr lang="en-US" dirty="0"/>
            </a:br>
            <a:r>
              <a:rPr lang="en-US" sz="2200" dirty="0"/>
              <a:t>Greg Pease Chief of Procurement</a:t>
            </a:r>
            <a:br>
              <a:rPr lang="en-US" sz="2200" dirty="0"/>
            </a:br>
            <a:r>
              <a:rPr lang="en-US" sz="2200" dirty="0"/>
              <a:t>Rose Nettles JSEB Administrator</a:t>
            </a:r>
            <a:br>
              <a:rPr lang="en-US" sz="2200" dirty="0"/>
            </a:br>
            <a:br>
              <a:rPr lang="en-US" sz="2200" dirty="0"/>
            </a:br>
            <a:r>
              <a:rPr lang="en-US" sz="2200" dirty="0"/>
              <a:t>August 2020</a:t>
            </a:r>
          </a:p>
        </p:txBody>
      </p:sp>
    </p:spTree>
    <p:extLst>
      <p:ext uri="{BB962C8B-B14F-4D97-AF65-F5344CB8AC3E}">
        <p14:creationId xmlns:p14="http://schemas.microsoft.com/office/powerpoint/2010/main" val="90204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DD00-80A6-4470-B859-D2C6A26B1E29}"/>
              </a:ext>
            </a:extLst>
          </p:cNvPr>
          <p:cNvSpPr>
            <a:spLocks noGrp="1"/>
          </p:cNvSpPr>
          <p:nvPr>
            <p:ph type="title"/>
          </p:nvPr>
        </p:nvSpPr>
        <p:spPr/>
        <p:txBody>
          <a:bodyPr>
            <a:normAutofit/>
          </a:bodyPr>
          <a:lstStyle/>
          <a:p>
            <a:pPr algn="ctr"/>
            <a:r>
              <a:rPr lang="en-US" sz="3600" dirty="0"/>
              <a:t>Experience</a:t>
            </a:r>
          </a:p>
        </p:txBody>
      </p:sp>
      <p:sp>
        <p:nvSpPr>
          <p:cNvPr id="3" name="Content Placeholder 2">
            <a:extLst>
              <a:ext uri="{FF2B5EF4-FFF2-40B4-BE49-F238E27FC236}">
                <a16:creationId xmlns:a16="http://schemas.microsoft.com/office/drawing/2014/main" id="{5FA54C66-5F36-404B-8073-5B3BACFEE48F}"/>
              </a:ext>
            </a:extLst>
          </p:cNvPr>
          <p:cNvSpPr>
            <a:spLocks noGrp="1"/>
          </p:cNvSpPr>
          <p:nvPr>
            <p:ph idx="1"/>
          </p:nvPr>
        </p:nvSpPr>
        <p:spPr/>
        <p:txBody>
          <a:bodyPr>
            <a:normAutofit lnSpcReduction="10000"/>
          </a:bodyPr>
          <a:lstStyle/>
          <a:p>
            <a:pPr marL="0" indent="0" algn="ctr">
              <a:buNone/>
            </a:pPr>
            <a:r>
              <a:rPr lang="en-US" sz="2800" dirty="0"/>
              <a:t> Commodity Codes</a:t>
            </a:r>
          </a:p>
          <a:p>
            <a:r>
              <a:rPr lang="en-US" sz="2800" dirty="0"/>
              <a:t>Invoices - Provide Evidence of Prior Experience</a:t>
            </a:r>
          </a:p>
          <a:p>
            <a:r>
              <a:rPr lang="en-US" sz="2800" dirty="0"/>
              <a:t>Contracts -  Provide Evidence of Prior Experience</a:t>
            </a:r>
          </a:p>
          <a:p>
            <a:pPr>
              <a:buFont typeface="Arial" panose="020B0604020202020204" pitchFamily="34" charset="0"/>
              <a:buChar char="•"/>
            </a:pPr>
            <a:r>
              <a:rPr lang="en-US" sz="2800" dirty="0"/>
              <a:t>Licenses </a:t>
            </a:r>
            <a:r>
              <a:rPr lang="en-US" sz="2800" dirty="0">
                <a:effectLst/>
              </a:rPr>
              <a:t>Sec. 126.608. (c) (5) Own any license required by local, state, or federal law;</a:t>
            </a:r>
          </a:p>
          <a:p>
            <a:pPr>
              <a:buFont typeface="Arial" panose="020B0604020202020204" pitchFamily="34" charset="0"/>
              <a:buChar char="•"/>
            </a:pPr>
            <a:r>
              <a:rPr lang="en-US" sz="2800" dirty="0"/>
              <a:t>Resume</a:t>
            </a:r>
            <a:endParaRPr lang="en-US" sz="2800" dirty="0">
              <a:effectLst/>
            </a:endParaRPr>
          </a:p>
          <a:p>
            <a:pPr marL="0" indent="0">
              <a:buNone/>
            </a:pPr>
            <a:endParaRPr lang="en-US" dirty="0"/>
          </a:p>
        </p:txBody>
      </p:sp>
    </p:spTree>
    <p:extLst>
      <p:ext uri="{BB962C8B-B14F-4D97-AF65-F5344CB8AC3E}">
        <p14:creationId xmlns:p14="http://schemas.microsoft.com/office/powerpoint/2010/main" val="290341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3990-8D89-443E-99C1-BEC4D3B08EAA}"/>
              </a:ext>
            </a:extLst>
          </p:cNvPr>
          <p:cNvSpPr>
            <a:spLocks noGrp="1"/>
          </p:cNvSpPr>
          <p:nvPr>
            <p:ph type="title"/>
          </p:nvPr>
        </p:nvSpPr>
        <p:spPr/>
        <p:txBody>
          <a:bodyPr>
            <a:normAutofit/>
          </a:bodyPr>
          <a:lstStyle/>
          <a:p>
            <a:pPr algn="ctr"/>
            <a:r>
              <a:rPr lang="en-US" sz="3600" dirty="0"/>
              <a:t>Commodity Code Example</a:t>
            </a:r>
          </a:p>
        </p:txBody>
      </p:sp>
      <p:graphicFrame>
        <p:nvGraphicFramePr>
          <p:cNvPr id="4" name="Content Placeholder 3">
            <a:extLst>
              <a:ext uri="{FF2B5EF4-FFF2-40B4-BE49-F238E27FC236}">
                <a16:creationId xmlns:a16="http://schemas.microsoft.com/office/drawing/2014/main" id="{02685297-2E7A-4378-B059-D6545DB86CD4}"/>
              </a:ext>
            </a:extLst>
          </p:cNvPr>
          <p:cNvGraphicFramePr>
            <a:graphicFrameLocks noGrp="1"/>
          </p:cNvGraphicFramePr>
          <p:nvPr>
            <p:ph idx="1"/>
            <p:extLst>
              <p:ext uri="{D42A27DB-BD31-4B8C-83A1-F6EECF244321}">
                <p14:modId xmlns:p14="http://schemas.microsoft.com/office/powerpoint/2010/main" val="19266582"/>
              </p:ext>
            </p:extLst>
          </p:nvPr>
        </p:nvGraphicFramePr>
        <p:xfrm>
          <a:off x="3125755" y="1885757"/>
          <a:ext cx="6139543" cy="4067168"/>
        </p:xfrm>
        <a:graphic>
          <a:graphicData uri="http://schemas.openxmlformats.org/drawingml/2006/table">
            <a:tbl>
              <a:tblPr/>
              <a:tblGrid>
                <a:gridCol w="6139543">
                  <a:extLst>
                    <a:ext uri="{9D8B030D-6E8A-4147-A177-3AD203B41FA5}">
                      <a16:colId xmlns:a16="http://schemas.microsoft.com/office/drawing/2014/main" val="3603044454"/>
                    </a:ext>
                  </a:extLst>
                </a:gridCol>
              </a:tblGrid>
              <a:tr h="190322">
                <a:tc>
                  <a:txBody>
                    <a:bodyPr/>
                    <a:lstStyle/>
                    <a:p>
                      <a:pPr algn="l"/>
                      <a:r>
                        <a:rPr lang="en-US" sz="900" dirty="0">
                          <a:effectLst/>
                        </a:rPr>
                        <a:t>909.76 Site Work (Incl. Site Clean-Up)</a:t>
                      </a:r>
                    </a:p>
                  </a:txBody>
                  <a:tcPr marL="18233" marR="18233" marT="18233" marB="18233" anchor="ctr">
                    <a:lnL>
                      <a:noFill/>
                    </a:lnL>
                    <a:lnR>
                      <a:noFill/>
                    </a:lnR>
                    <a:lnT>
                      <a:noFill/>
                    </a:lnT>
                    <a:lnB>
                      <a:noFill/>
                    </a:lnB>
                    <a:solidFill>
                      <a:srgbClr val="E9EDF2"/>
                    </a:solidFill>
                  </a:tcPr>
                </a:tc>
                <a:extLst>
                  <a:ext uri="{0D108BD9-81ED-4DB2-BD59-A6C34878D82A}">
                    <a16:rowId xmlns:a16="http://schemas.microsoft.com/office/drawing/2014/main" val="49500439"/>
                  </a:ext>
                </a:extLst>
              </a:tr>
              <a:tr h="340672">
                <a:tc>
                  <a:txBody>
                    <a:bodyPr/>
                    <a:lstStyle/>
                    <a:p>
                      <a:pPr algn="l"/>
                      <a:r>
                        <a:rPr lang="en-US" sz="900" dirty="0">
                          <a:effectLst/>
                        </a:rPr>
                        <a:t>910.01 Acoustical Ceilings and Walls: Cleaning, Installation, Restoration, Maintenance and Repair (Including Panel Wall Systems)</a:t>
                      </a:r>
                    </a:p>
                  </a:txBody>
                  <a:tcPr marL="18233" marR="18233" marT="18233" marB="18233" anchor="ctr">
                    <a:lnL>
                      <a:noFill/>
                    </a:lnL>
                    <a:lnR>
                      <a:noFill/>
                    </a:lnR>
                    <a:lnT>
                      <a:noFill/>
                    </a:lnT>
                    <a:lnB>
                      <a:noFill/>
                    </a:lnB>
                    <a:solidFill>
                      <a:srgbClr val="FFFFFF"/>
                    </a:solidFill>
                  </a:tcPr>
                </a:tc>
                <a:extLst>
                  <a:ext uri="{0D108BD9-81ED-4DB2-BD59-A6C34878D82A}">
                    <a16:rowId xmlns:a16="http://schemas.microsoft.com/office/drawing/2014/main" val="2860486785"/>
                  </a:ext>
                </a:extLst>
              </a:tr>
              <a:tr h="190322">
                <a:tc>
                  <a:txBody>
                    <a:bodyPr/>
                    <a:lstStyle/>
                    <a:p>
                      <a:pPr algn="l"/>
                      <a:r>
                        <a:rPr lang="en-US" sz="900" dirty="0">
                          <a:effectLst/>
                        </a:rPr>
                        <a:t>910.54 Painting, Maintenance and Repair Services (Including Caulking)</a:t>
                      </a:r>
                    </a:p>
                  </a:txBody>
                  <a:tcPr marL="18233" marR="18233" marT="18233" marB="18233" anchor="ctr">
                    <a:lnL>
                      <a:noFill/>
                    </a:lnL>
                    <a:lnR>
                      <a:noFill/>
                    </a:lnR>
                    <a:lnT>
                      <a:noFill/>
                    </a:lnT>
                    <a:lnB>
                      <a:noFill/>
                    </a:lnB>
                    <a:solidFill>
                      <a:srgbClr val="E9EDF2"/>
                    </a:solidFill>
                  </a:tcPr>
                </a:tc>
                <a:extLst>
                  <a:ext uri="{0D108BD9-81ED-4DB2-BD59-A6C34878D82A}">
                    <a16:rowId xmlns:a16="http://schemas.microsoft.com/office/drawing/2014/main" val="3696859780"/>
                  </a:ext>
                </a:extLst>
              </a:tr>
              <a:tr h="190322">
                <a:tc>
                  <a:txBody>
                    <a:bodyPr/>
                    <a:lstStyle/>
                    <a:p>
                      <a:pPr algn="l"/>
                      <a:r>
                        <a:rPr lang="en-US" sz="900" dirty="0">
                          <a:effectLst/>
                        </a:rPr>
                        <a:t>910.75 Wall and Ceiling Repair and Replacement (Including Drywalling)</a:t>
                      </a:r>
                    </a:p>
                  </a:txBody>
                  <a:tcPr marL="18233" marR="18233" marT="18233" marB="18233" anchor="ctr">
                    <a:lnL>
                      <a:noFill/>
                    </a:lnL>
                    <a:lnR>
                      <a:noFill/>
                    </a:lnR>
                    <a:lnT>
                      <a:noFill/>
                    </a:lnT>
                    <a:lnB>
                      <a:noFill/>
                    </a:lnB>
                    <a:solidFill>
                      <a:srgbClr val="FFFFFF"/>
                    </a:solidFill>
                  </a:tcPr>
                </a:tc>
                <a:extLst>
                  <a:ext uri="{0D108BD9-81ED-4DB2-BD59-A6C34878D82A}">
                    <a16:rowId xmlns:a16="http://schemas.microsoft.com/office/drawing/2014/main" val="832894755"/>
                  </a:ext>
                </a:extLst>
              </a:tr>
              <a:tr h="190322">
                <a:tc>
                  <a:txBody>
                    <a:bodyPr/>
                    <a:lstStyle/>
                    <a:p>
                      <a:pPr algn="l"/>
                      <a:r>
                        <a:rPr lang="en-US" sz="900" dirty="0">
                          <a:effectLst/>
                        </a:rPr>
                        <a:t>912.19 Clearing and Grubbing Services</a:t>
                      </a:r>
                    </a:p>
                  </a:txBody>
                  <a:tcPr marL="18233" marR="18233" marT="18233" marB="18233" anchor="ctr">
                    <a:lnL>
                      <a:noFill/>
                    </a:lnL>
                    <a:lnR>
                      <a:noFill/>
                    </a:lnR>
                    <a:lnT>
                      <a:noFill/>
                    </a:lnT>
                    <a:lnB>
                      <a:noFill/>
                    </a:lnB>
                    <a:solidFill>
                      <a:srgbClr val="E9EDF2"/>
                    </a:solidFill>
                  </a:tcPr>
                </a:tc>
                <a:extLst>
                  <a:ext uri="{0D108BD9-81ED-4DB2-BD59-A6C34878D82A}">
                    <a16:rowId xmlns:a16="http://schemas.microsoft.com/office/drawing/2014/main" val="1707746911"/>
                  </a:ext>
                </a:extLst>
              </a:tr>
              <a:tr h="340672">
                <a:tc>
                  <a:txBody>
                    <a:bodyPr/>
                    <a:lstStyle/>
                    <a:p>
                      <a:pPr algn="l"/>
                      <a:r>
                        <a:rPr lang="en-US" sz="900" dirty="0">
                          <a:effectLst/>
                        </a:rPr>
                        <a:t>912.23 Construction, General (Backfill Services, Digging, Ditching, Road Grading, Rock Stabilization, etc.)</a:t>
                      </a:r>
                    </a:p>
                  </a:txBody>
                  <a:tcPr marL="18233" marR="18233" marT="18233" marB="18233" anchor="ctr">
                    <a:lnL>
                      <a:noFill/>
                    </a:lnL>
                    <a:lnR>
                      <a:noFill/>
                    </a:lnR>
                    <a:lnT>
                      <a:noFill/>
                    </a:lnT>
                    <a:lnB>
                      <a:noFill/>
                    </a:lnB>
                    <a:solidFill>
                      <a:srgbClr val="FFFFFF"/>
                    </a:solidFill>
                  </a:tcPr>
                </a:tc>
                <a:extLst>
                  <a:ext uri="{0D108BD9-81ED-4DB2-BD59-A6C34878D82A}">
                    <a16:rowId xmlns:a16="http://schemas.microsoft.com/office/drawing/2014/main" val="3934543383"/>
                  </a:ext>
                </a:extLst>
              </a:tr>
              <a:tr h="190322">
                <a:tc>
                  <a:txBody>
                    <a:bodyPr/>
                    <a:lstStyle/>
                    <a:p>
                      <a:pPr algn="l"/>
                      <a:r>
                        <a:rPr lang="en-US" sz="900" dirty="0">
                          <a:effectLst/>
                        </a:rPr>
                        <a:t>912.40 Demolition Services</a:t>
                      </a:r>
                    </a:p>
                  </a:txBody>
                  <a:tcPr marL="18233" marR="18233" marT="18233" marB="18233" anchor="ctr">
                    <a:lnL>
                      <a:noFill/>
                    </a:lnL>
                    <a:lnR>
                      <a:noFill/>
                    </a:lnR>
                    <a:lnT>
                      <a:noFill/>
                    </a:lnT>
                    <a:lnB>
                      <a:noFill/>
                    </a:lnB>
                    <a:solidFill>
                      <a:srgbClr val="E9EDF2"/>
                    </a:solidFill>
                  </a:tcPr>
                </a:tc>
                <a:extLst>
                  <a:ext uri="{0D108BD9-81ED-4DB2-BD59-A6C34878D82A}">
                    <a16:rowId xmlns:a16="http://schemas.microsoft.com/office/drawing/2014/main" val="3259385924"/>
                  </a:ext>
                </a:extLst>
              </a:tr>
              <a:tr h="190322">
                <a:tc>
                  <a:txBody>
                    <a:bodyPr/>
                    <a:lstStyle/>
                    <a:p>
                      <a:pPr algn="l"/>
                      <a:r>
                        <a:rPr lang="en-US" sz="900" dirty="0">
                          <a:effectLst/>
                        </a:rPr>
                        <a:t>912.76 Striping Streets, Parking Facilities, Lane Divisions, etc. (Paint)</a:t>
                      </a:r>
                    </a:p>
                  </a:txBody>
                  <a:tcPr marL="18233" marR="18233" marT="18233" marB="18233" anchor="ctr">
                    <a:lnL>
                      <a:noFill/>
                    </a:lnL>
                    <a:lnR>
                      <a:noFill/>
                    </a:lnR>
                    <a:lnT>
                      <a:noFill/>
                    </a:lnT>
                    <a:lnB>
                      <a:noFill/>
                    </a:lnB>
                    <a:solidFill>
                      <a:srgbClr val="FFFFFF"/>
                    </a:solidFill>
                  </a:tcPr>
                </a:tc>
                <a:extLst>
                  <a:ext uri="{0D108BD9-81ED-4DB2-BD59-A6C34878D82A}">
                    <a16:rowId xmlns:a16="http://schemas.microsoft.com/office/drawing/2014/main" val="1763913580"/>
                  </a:ext>
                </a:extLst>
              </a:tr>
              <a:tr h="190322">
                <a:tc>
                  <a:txBody>
                    <a:bodyPr/>
                    <a:lstStyle/>
                    <a:p>
                      <a:pPr algn="l"/>
                      <a:r>
                        <a:rPr lang="en-US" sz="900" dirty="0">
                          <a:effectLst/>
                        </a:rPr>
                        <a:t>913.27 Construction, Highway and Road</a:t>
                      </a:r>
                    </a:p>
                  </a:txBody>
                  <a:tcPr marL="18233" marR="18233" marT="18233" marB="18233" anchor="ctr">
                    <a:lnL>
                      <a:noFill/>
                    </a:lnL>
                    <a:lnR>
                      <a:noFill/>
                    </a:lnR>
                    <a:lnT>
                      <a:noFill/>
                    </a:lnT>
                    <a:lnB>
                      <a:noFill/>
                    </a:lnB>
                    <a:solidFill>
                      <a:srgbClr val="E9EDF2"/>
                    </a:solidFill>
                  </a:tcPr>
                </a:tc>
                <a:extLst>
                  <a:ext uri="{0D108BD9-81ED-4DB2-BD59-A6C34878D82A}">
                    <a16:rowId xmlns:a16="http://schemas.microsoft.com/office/drawing/2014/main" val="715869150"/>
                  </a:ext>
                </a:extLst>
              </a:tr>
              <a:tr h="190322">
                <a:tc>
                  <a:txBody>
                    <a:bodyPr/>
                    <a:lstStyle/>
                    <a:p>
                      <a:pPr algn="l"/>
                      <a:r>
                        <a:rPr lang="en-US" sz="900" dirty="0">
                          <a:effectLst/>
                        </a:rPr>
                        <a:t>913.45 Construction, Sewer and Storm Drain</a:t>
                      </a:r>
                    </a:p>
                  </a:txBody>
                  <a:tcPr marL="18233" marR="18233" marT="18233" marB="18233" anchor="ctr">
                    <a:lnL>
                      <a:noFill/>
                    </a:lnL>
                    <a:lnR>
                      <a:noFill/>
                    </a:lnR>
                    <a:lnT>
                      <a:noFill/>
                    </a:lnT>
                    <a:lnB>
                      <a:noFill/>
                    </a:lnB>
                    <a:solidFill>
                      <a:srgbClr val="FFFFFF"/>
                    </a:solidFill>
                  </a:tcPr>
                </a:tc>
                <a:extLst>
                  <a:ext uri="{0D108BD9-81ED-4DB2-BD59-A6C34878D82A}">
                    <a16:rowId xmlns:a16="http://schemas.microsoft.com/office/drawing/2014/main" val="3573820902"/>
                  </a:ext>
                </a:extLst>
              </a:tr>
              <a:tr h="340672">
                <a:tc>
                  <a:txBody>
                    <a:bodyPr/>
                    <a:lstStyle/>
                    <a:p>
                      <a:pPr algn="l"/>
                      <a:r>
                        <a:rPr lang="en-US" sz="900" dirty="0">
                          <a:effectLst/>
                        </a:rPr>
                        <a:t>913.47 Construction, Sidewalk and Driveway (Includes Pedestrian and Handicap Ramps)</a:t>
                      </a:r>
                    </a:p>
                  </a:txBody>
                  <a:tcPr marL="18233" marR="18233" marT="18233" marB="18233" anchor="ctr">
                    <a:lnL>
                      <a:noFill/>
                    </a:lnL>
                    <a:lnR>
                      <a:noFill/>
                    </a:lnR>
                    <a:lnT>
                      <a:noFill/>
                    </a:lnT>
                    <a:lnB>
                      <a:noFill/>
                    </a:lnB>
                    <a:solidFill>
                      <a:srgbClr val="E9EDF2"/>
                    </a:solidFill>
                  </a:tcPr>
                </a:tc>
                <a:extLst>
                  <a:ext uri="{0D108BD9-81ED-4DB2-BD59-A6C34878D82A}">
                    <a16:rowId xmlns:a16="http://schemas.microsoft.com/office/drawing/2014/main" val="3115770715"/>
                  </a:ext>
                </a:extLst>
              </a:tr>
              <a:tr h="190322">
                <a:tc>
                  <a:txBody>
                    <a:bodyPr/>
                    <a:lstStyle/>
                    <a:p>
                      <a:pPr algn="l"/>
                      <a:r>
                        <a:rPr lang="en-US" sz="900" dirty="0">
                          <a:effectLst/>
                        </a:rPr>
                        <a:t>913.50 Construction, Street (Major and Residential)(Includes Reconstruction)</a:t>
                      </a:r>
                    </a:p>
                  </a:txBody>
                  <a:tcPr marL="18233" marR="18233" marT="18233" marB="18233" anchor="ctr">
                    <a:lnL>
                      <a:noFill/>
                    </a:lnL>
                    <a:lnR>
                      <a:noFill/>
                    </a:lnR>
                    <a:lnT>
                      <a:noFill/>
                    </a:lnT>
                    <a:lnB>
                      <a:noFill/>
                    </a:lnB>
                    <a:solidFill>
                      <a:srgbClr val="FFFFFF"/>
                    </a:solidFill>
                  </a:tcPr>
                </a:tc>
                <a:extLst>
                  <a:ext uri="{0D108BD9-81ED-4DB2-BD59-A6C34878D82A}">
                    <a16:rowId xmlns:a16="http://schemas.microsoft.com/office/drawing/2014/main" val="4257069717"/>
                  </a:ext>
                </a:extLst>
              </a:tr>
              <a:tr h="190322">
                <a:tc>
                  <a:txBody>
                    <a:bodyPr/>
                    <a:lstStyle/>
                    <a:p>
                      <a:pPr algn="l"/>
                      <a:r>
                        <a:rPr lang="en-US" sz="900" dirty="0">
                          <a:effectLst/>
                        </a:rPr>
                        <a:t>913.94 Paving/Resurfacing, Alley and Parking Lot</a:t>
                      </a:r>
                    </a:p>
                  </a:txBody>
                  <a:tcPr marL="18233" marR="18233" marT="18233" marB="18233" anchor="ctr">
                    <a:lnL>
                      <a:noFill/>
                    </a:lnL>
                    <a:lnR>
                      <a:noFill/>
                    </a:lnR>
                    <a:lnT>
                      <a:noFill/>
                    </a:lnT>
                    <a:lnB>
                      <a:noFill/>
                    </a:lnB>
                    <a:solidFill>
                      <a:srgbClr val="E9EDF2"/>
                    </a:solidFill>
                  </a:tcPr>
                </a:tc>
                <a:extLst>
                  <a:ext uri="{0D108BD9-81ED-4DB2-BD59-A6C34878D82A}">
                    <a16:rowId xmlns:a16="http://schemas.microsoft.com/office/drawing/2014/main" val="1463078979"/>
                  </a:ext>
                </a:extLst>
              </a:tr>
              <a:tr h="190322">
                <a:tc>
                  <a:txBody>
                    <a:bodyPr/>
                    <a:lstStyle/>
                    <a:p>
                      <a:pPr algn="l"/>
                      <a:r>
                        <a:rPr lang="en-US" sz="900" dirty="0">
                          <a:effectLst/>
                        </a:rPr>
                        <a:t>913.95 Paving/Resurfacing, Highway and Road</a:t>
                      </a:r>
                    </a:p>
                  </a:txBody>
                  <a:tcPr marL="18233" marR="18233" marT="18233" marB="18233" anchor="ctr">
                    <a:lnL>
                      <a:noFill/>
                    </a:lnL>
                    <a:lnR>
                      <a:noFill/>
                    </a:lnR>
                    <a:lnT>
                      <a:noFill/>
                    </a:lnT>
                    <a:lnB>
                      <a:noFill/>
                    </a:lnB>
                    <a:solidFill>
                      <a:srgbClr val="FFFFFF"/>
                    </a:solidFill>
                  </a:tcPr>
                </a:tc>
                <a:extLst>
                  <a:ext uri="{0D108BD9-81ED-4DB2-BD59-A6C34878D82A}">
                    <a16:rowId xmlns:a16="http://schemas.microsoft.com/office/drawing/2014/main" val="868490768"/>
                  </a:ext>
                </a:extLst>
              </a:tr>
              <a:tr h="190322">
                <a:tc>
                  <a:txBody>
                    <a:bodyPr/>
                    <a:lstStyle/>
                    <a:p>
                      <a:pPr algn="l"/>
                      <a:r>
                        <a:rPr lang="en-US" sz="900" dirty="0">
                          <a:effectLst/>
                        </a:rPr>
                        <a:t>913.96 Paving/Resurfacing, Street (Major and Residential)</a:t>
                      </a:r>
                    </a:p>
                  </a:txBody>
                  <a:tcPr marL="18233" marR="18233" marT="18233" marB="18233" anchor="ctr">
                    <a:lnL>
                      <a:noFill/>
                    </a:lnL>
                    <a:lnR>
                      <a:noFill/>
                    </a:lnR>
                    <a:lnT>
                      <a:noFill/>
                    </a:lnT>
                    <a:lnB>
                      <a:noFill/>
                    </a:lnB>
                    <a:solidFill>
                      <a:srgbClr val="E9EDF2"/>
                    </a:solidFill>
                  </a:tcPr>
                </a:tc>
                <a:extLst>
                  <a:ext uri="{0D108BD9-81ED-4DB2-BD59-A6C34878D82A}">
                    <a16:rowId xmlns:a16="http://schemas.microsoft.com/office/drawing/2014/main" val="3353772690"/>
                  </a:ext>
                </a:extLst>
              </a:tr>
              <a:tr h="190322">
                <a:tc>
                  <a:txBody>
                    <a:bodyPr/>
                    <a:lstStyle/>
                    <a:p>
                      <a:pPr algn="l"/>
                      <a:r>
                        <a:rPr lang="en-US" sz="900" dirty="0">
                          <a:effectLst/>
                        </a:rPr>
                        <a:t>914.30 Concrete</a:t>
                      </a:r>
                    </a:p>
                  </a:txBody>
                  <a:tcPr marL="18233" marR="18233" marT="18233" marB="18233" anchor="ctr">
                    <a:lnL>
                      <a:noFill/>
                    </a:lnL>
                    <a:lnR>
                      <a:noFill/>
                    </a:lnR>
                    <a:lnT>
                      <a:noFill/>
                    </a:lnT>
                    <a:lnB>
                      <a:noFill/>
                    </a:lnB>
                    <a:solidFill>
                      <a:srgbClr val="FFFFFF"/>
                    </a:solidFill>
                  </a:tcPr>
                </a:tc>
                <a:extLst>
                  <a:ext uri="{0D108BD9-81ED-4DB2-BD59-A6C34878D82A}">
                    <a16:rowId xmlns:a16="http://schemas.microsoft.com/office/drawing/2014/main" val="3857887173"/>
                  </a:ext>
                </a:extLst>
              </a:tr>
              <a:tr h="190322">
                <a:tc>
                  <a:txBody>
                    <a:bodyPr/>
                    <a:lstStyle/>
                    <a:p>
                      <a:pPr algn="l"/>
                      <a:r>
                        <a:rPr lang="en-US" sz="900" dirty="0">
                          <a:effectLst/>
                        </a:rPr>
                        <a:t>914.55 Masonry</a:t>
                      </a:r>
                    </a:p>
                  </a:txBody>
                  <a:tcPr marL="18233" marR="18233" marT="18233" marB="18233" anchor="ctr">
                    <a:lnL>
                      <a:noFill/>
                    </a:lnL>
                    <a:lnR>
                      <a:noFill/>
                    </a:lnR>
                    <a:lnT>
                      <a:noFill/>
                    </a:lnT>
                    <a:lnB>
                      <a:noFill/>
                    </a:lnB>
                    <a:solidFill>
                      <a:srgbClr val="E9EDF2"/>
                    </a:solidFill>
                  </a:tcPr>
                </a:tc>
                <a:extLst>
                  <a:ext uri="{0D108BD9-81ED-4DB2-BD59-A6C34878D82A}">
                    <a16:rowId xmlns:a16="http://schemas.microsoft.com/office/drawing/2014/main" val="210175219"/>
                  </a:ext>
                </a:extLst>
              </a:tr>
              <a:tr h="190322">
                <a:tc>
                  <a:txBody>
                    <a:bodyPr/>
                    <a:lstStyle/>
                    <a:p>
                      <a:pPr algn="l"/>
                      <a:r>
                        <a:rPr lang="en-US" sz="900" dirty="0">
                          <a:effectLst/>
                        </a:rPr>
                        <a:t>914.58 Metal Work</a:t>
                      </a:r>
                    </a:p>
                  </a:txBody>
                  <a:tcPr marL="18233" marR="18233" marT="18233" marB="18233" anchor="ctr">
                    <a:lnL>
                      <a:noFill/>
                    </a:lnL>
                    <a:lnR>
                      <a:noFill/>
                    </a:lnR>
                    <a:lnT>
                      <a:noFill/>
                    </a:lnT>
                    <a:lnB>
                      <a:noFill/>
                    </a:lnB>
                    <a:solidFill>
                      <a:srgbClr val="FFFFFF"/>
                    </a:solidFill>
                  </a:tcPr>
                </a:tc>
                <a:extLst>
                  <a:ext uri="{0D108BD9-81ED-4DB2-BD59-A6C34878D82A}">
                    <a16:rowId xmlns:a16="http://schemas.microsoft.com/office/drawing/2014/main" val="3830709699"/>
                  </a:ext>
                </a:extLst>
              </a:tr>
              <a:tr h="190322">
                <a:tc>
                  <a:txBody>
                    <a:bodyPr/>
                    <a:lstStyle/>
                    <a:p>
                      <a:pPr algn="l"/>
                      <a:r>
                        <a:rPr lang="en-US" sz="900" dirty="0">
                          <a:effectLst/>
                        </a:rPr>
                        <a:t>914.61 Painting and Wallpapering</a:t>
                      </a:r>
                    </a:p>
                  </a:txBody>
                  <a:tcPr marL="18233" marR="18233" marT="18233" marB="18233" anchor="ctr">
                    <a:lnL>
                      <a:noFill/>
                    </a:lnL>
                    <a:lnR>
                      <a:noFill/>
                    </a:lnR>
                    <a:lnT>
                      <a:noFill/>
                    </a:lnT>
                    <a:lnB>
                      <a:noFill/>
                    </a:lnB>
                    <a:solidFill>
                      <a:srgbClr val="E9EDF2"/>
                    </a:solidFill>
                  </a:tcPr>
                </a:tc>
                <a:extLst>
                  <a:ext uri="{0D108BD9-81ED-4DB2-BD59-A6C34878D82A}">
                    <a16:rowId xmlns:a16="http://schemas.microsoft.com/office/drawing/2014/main" val="1227147577"/>
                  </a:ext>
                </a:extLst>
              </a:tr>
            </a:tbl>
          </a:graphicData>
        </a:graphic>
      </p:graphicFrame>
      <p:sp>
        <p:nvSpPr>
          <p:cNvPr id="5" name="Rectangle 1">
            <a:extLst>
              <a:ext uri="{FF2B5EF4-FFF2-40B4-BE49-F238E27FC236}">
                <a16:creationId xmlns:a16="http://schemas.microsoft.com/office/drawing/2014/main" id="{33C51A4C-10B1-443D-AA8B-5D19EC8103FF}"/>
              </a:ext>
            </a:extLst>
          </p:cNvPr>
          <p:cNvSpPr>
            <a:spLocks noChangeArrowheads="1"/>
          </p:cNvSpPr>
          <p:nvPr/>
        </p:nvSpPr>
        <p:spPr bwMode="auto">
          <a:xfrm>
            <a:off x="-3324068" y="-438806"/>
            <a:ext cx="184929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rPr>
              <a:t>Commodity</a:t>
            </a:r>
            <a:br>
              <a:rPr kumimoji="0" lang="en-US" altLang="en-US" sz="1200" b="0" i="0" u="none" strike="noStrike" cap="none" normalizeH="0" baseline="0" dirty="0">
                <a:ln>
                  <a:noFill/>
                </a:ln>
                <a:solidFill>
                  <a:schemeClr val="tx1"/>
                </a:solidFill>
                <a:effectLst/>
              </a:rPr>
            </a:br>
            <a:br>
              <a:rPr kumimoji="0" lang="en-US" altLang="en-US" sz="1200" b="0" i="0" u="none" strike="noStrike" cap="none" normalizeH="0" baseline="0" dirty="0">
                <a:ln>
                  <a:noFill/>
                </a:ln>
                <a:solidFill>
                  <a:schemeClr val="tx1"/>
                </a:solidFill>
                <a:effectLst/>
                <a:latin typeface="Arial" panose="020B0604020202020204" pitchFamily="34" charset="0"/>
              </a:rPr>
            </a:b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846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F7B2-4EE0-4866-9706-3E0F205BF0C9}"/>
              </a:ext>
            </a:extLst>
          </p:cNvPr>
          <p:cNvSpPr>
            <a:spLocks noGrp="1"/>
          </p:cNvSpPr>
          <p:nvPr>
            <p:ph type="title"/>
          </p:nvPr>
        </p:nvSpPr>
        <p:spPr>
          <a:xfrm>
            <a:off x="1451579" y="687073"/>
            <a:ext cx="9603275" cy="1049235"/>
          </a:xfrm>
        </p:spPr>
        <p:txBody>
          <a:bodyPr>
            <a:noAutofit/>
          </a:bodyPr>
          <a:lstStyle/>
          <a:p>
            <a:pPr algn="ctr"/>
            <a:r>
              <a:rPr lang="en-US" altLang="en-US" sz="3600" dirty="0"/>
              <a:t>Types of Services </a:t>
            </a:r>
            <a:br>
              <a:rPr lang="en-US" altLang="en-US" sz="3600" dirty="0"/>
            </a:br>
            <a:r>
              <a:rPr lang="en-US" altLang="en-US" sz="3600" dirty="0"/>
              <a:t>JSEB Suppliers can provide</a:t>
            </a:r>
            <a:endParaRPr lang="en-US" sz="3600" dirty="0"/>
          </a:p>
        </p:txBody>
      </p:sp>
      <p:sp>
        <p:nvSpPr>
          <p:cNvPr id="3" name="Content Placeholder 2">
            <a:extLst>
              <a:ext uri="{FF2B5EF4-FFF2-40B4-BE49-F238E27FC236}">
                <a16:creationId xmlns:a16="http://schemas.microsoft.com/office/drawing/2014/main" id="{1B22217B-5F85-4737-8228-789E014AA1EB}"/>
              </a:ext>
            </a:extLst>
          </p:cNvPr>
          <p:cNvSpPr>
            <a:spLocks noGrp="1"/>
          </p:cNvSpPr>
          <p:nvPr>
            <p:ph idx="1"/>
          </p:nvPr>
        </p:nvSpPr>
        <p:spPr>
          <a:xfrm>
            <a:off x="1451579" y="2015732"/>
            <a:ext cx="4770317" cy="3450613"/>
          </a:xfrm>
        </p:spPr>
        <p:txBody>
          <a:bodyPr>
            <a:normAutofit fontScale="92500" lnSpcReduction="10000"/>
          </a:bodyPr>
          <a:lstStyle/>
          <a:p>
            <a:pPr eaLnBrk="1" hangingPunct="1">
              <a:buFont typeface="Arial" panose="020B0604020202020204" pitchFamily="34" charset="0"/>
              <a:buChar char="•"/>
            </a:pPr>
            <a:r>
              <a:rPr lang="en-US" altLang="en-US" sz="2400" dirty="0"/>
              <a:t>Administrative / Management	</a:t>
            </a:r>
          </a:p>
          <a:p>
            <a:pPr eaLnBrk="1" hangingPunct="1">
              <a:buFont typeface="Arial" panose="020B0604020202020204" pitchFamily="34" charset="0"/>
              <a:buChar char="•"/>
            </a:pPr>
            <a:r>
              <a:rPr lang="en-US" altLang="en-US" sz="2400" dirty="0"/>
              <a:t>Professional Services</a:t>
            </a:r>
          </a:p>
          <a:p>
            <a:pPr eaLnBrk="1" hangingPunct="1">
              <a:buFont typeface="Arial" panose="020B0604020202020204" pitchFamily="34" charset="0"/>
              <a:buChar char="•"/>
            </a:pPr>
            <a:r>
              <a:rPr lang="en-US" altLang="en-US" sz="2400" dirty="0"/>
              <a:t>Construction</a:t>
            </a:r>
          </a:p>
          <a:p>
            <a:pPr eaLnBrk="1" hangingPunct="1">
              <a:buFont typeface="Arial" panose="020B0604020202020204" pitchFamily="34" charset="0"/>
              <a:buChar char="•"/>
            </a:pPr>
            <a:r>
              <a:rPr lang="en-US" altLang="en-US" sz="2400" dirty="0"/>
              <a:t>Plumbing</a:t>
            </a:r>
          </a:p>
          <a:p>
            <a:pPr eaLnBrk="1" hangingPunct="1">
              <a:buFont typeface="Arial" panose="020B0604020202020204" pitchFamily="34" charset="0"/>
              <a:buChar char="•"/>
            </a:pPr>
            <a:r>
              <a:rPr lang="en-US" altLang="en-US" sz="2400" dirty="0"/>
              <a:t>Architectural &amp; Engineering</a:t>
            </a:r>
          </a:p>
          <a:p>
            <a:pPr eaLnBrk="1" hangingPunct="1">
              <a:buFont typeface="Arial" panose="020B0604020202020204" pitchFamily="34" charset="0"/>
              <a:buChar char="•"/>
            </a:pPr>
            <a:r>
              <a:rPr lang="en-US" altLang="en-US" sz="2400" dirty="0"/>
              <a:t>Cleaning Services</a:t>
            </a:r>
          </a:p>
          <a:p>
            <a:pPr eaLnBrk="1" hangingPunct="1">
              <a:buFont typeface="Arial" panose="020B0604020202020204" pitchFamily="34" charset="0"/>
              <a:buChar char="•"/>
            </a:pPr>
            <a:r>
              <a:rPr lang="en-US" altLang="en-US" sz="2400" dirty="0"/>
              <a:t>Landscaping (Design Or Maintenance)	</a:t>
            </a:r>
          </a:p>
          <a:p>
            <a:pPr marL="0" indent="0">
              <a:buNone/>
            </a:pPr>
            <a:endParaRPr lang="en-US" dirty="0"/>
          </a:p>
        </p:txBody>
      </p:sp>
      <p:sp>
        <p:nvSpPr>
          <p:cNvPr id="4" name="Content Placeholder 2">
            <a:extLst>
              <a:ext uri="{FF2B5EF4-FFF2-40B4-BE49-F238E27FC236}">
                <a16:creationId xmlns:a16="http://schemas.microsoft.com/office/drawing/2014/main" id="{E0BA8332-2C16-8E4F-A5E0-061A618F4E47}"/>
              </a:ext>
            </a:extLst>
          </p:cNvPr>
          <p:cNvSpPr txBox="1">
            <a:spLocks/>
          </p:cNvSpPr>
          <p:nvPr/>
        </p:nvSpPr>
        <p:spPr>
          <a:xfrm>
            <a:off x="6400800" y="2015731"/>
            <a:ext cx="4770318" cy="345061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ltLang="en-US" sz="2400" dirty="0"/>
              <a:t>Security</a:t>
            </a:r>
          </a:p>
          <a:p>
            <a:r>
              <a:rPr lang="en-US" altLang="en-US" sz="2400" dirty="0"/>
              <a:t>Electrical</a:t>
            </a:r>
          </a:p>
          <a:p>
            <a:r>
              <a:rPr lang="en-US" altLang="en-US" sz="2400" dirty="0"/>
              <a:t>Signs</a:t>
            </a:r>
          </a:p>
          <a:p>
            <a:r>
              <a:rPr lang="en-US" altLang="en-US" sz="2400" dirty="0"/>
              <a:t>Surveys</a:t>
            </a:r>
          </a:p>
          <a:p>
            <a:r>
              <a:rPr lang="en-US" altLang="en-US" sz="2400" dirty="0"/>
              <a:t>Painting And Wallpapering</a:t>
            </a:r>
          </a:p>
          <a:p>
            <a:r>
              <a:rPr lang="en-US" altLang="en-US" sz="2400" dirty="0"/>
              <a:t>Staffing</a:t>
            </a:r>
          </a:p>
          <a:p>
            <a:r>
              <a:rPr lang="en-US" altLang="en-US" sz="2400" dirty="0"/>
              <a:t>Wholesale Supplier</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08653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D9B9-BA23-4742-BB0A-CECB4B7A3EA1}"/>
              </a:ext>
            </a:extLst>
          </p:cNvPr>
          <p:cNvSpPr>
            <a:spLocks noGrp="1"/>
          </p:cNvSpPr>
          <p:nvPr>
            <p:ph type="title"/>
          </p:nvPr>
        </p:nvSpPr>
        <p:spPr/>
        <p:txBody>
          <a:bodyPr>
            <a:normAutofit/>
          </a:bodyPr>
          <a:lstStyle/>
          <a:p>
            <a:pPr algn="ctr"/>
            <a:r>
              <a:rPr lang="en-US" sz="3600" dirty="0"/>
              <a:t>Demographics</a:t>
            </a:r>
          </a:p>
        </p:txBody>
      </p:sp>
      <p:sp>
        <p:nvSpPr>
          <p:cNvPr id="5" name="Rectangle 1">
            <a:extLst>
              <a:ext uri="{FF2B5EF4-FFF2-40B4-BE49-F238E27FC236}">
                <a16:creationId xmlns:a16="http://schemas.microsoft.com/office/drawing/2014/main" id="{B57FB846-FF57-4FEC-9045-3895844FB5B1}"/>
              </a:ext>
            </a:extLst>
          </p:cNvPr>
          <p:cNvSpPr>
            <a:spLocks noChangeArrowheads="1"/>
          </p:cNvSpPr>
          <p:nvPr/>
        </p:nvSpPr>
        <p:spPr bwMode="auto">
          <a:xfrm>
            <a:off x="-3531234" y="-359455"/>
            <a:ext cx="19254684" cy="6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Three Year Comparison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Active JSEB Members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6">
            <a:extLst>
              <a:ext uri="{FF2B5EF4-FFF2-40B4-BE49-F238E27FC236}">
                <a16:creationId xmlns:a16="http://schemas.microsoft.com/office/drawing/2014/main" id="{6C5FE6EB-A927-4538-B4D0-7B1911CD36B6}"/>
              </a:ext>
            </a:extLst>
          </p:cNvPr>
          <p:cNvGraphicFramePr>
            <a:graphicFrameLocks noGrp="1"/>
          </p:cNvGraphicFramePr>
          <p:nvPr>
            <p:ph idx="1"/>
            <p:extLst>
              <p:ext uri="{D42A27DB-BD31-4B8C-83A1-F6EECF244321}">
                <p14:modId xmlns:p14="http://schemas.microsoft.com/office/powerpoint/2010/main" val="102423119"/>
              </p:ext>
            </p:extLst>
          </p:nvPr>
        </p:nvGraphicFramePr>
        <p:xfrm>
          <a:off x="1451576" y="2033900"/>
          <a:ext cx="9603276" cy="2461184"/>
        </p:xfrm>
        <a:graphic>
          <a:graphicData uri="http://schemas.openxmlformats.org/drawingml/2006/table">
            <a:tbl>
              <a:tblPr firstRow="1" firstCol="1" bandRow="1">
                <a:tableStyleId>{5C22544A-7EE6-4342-B048-85BDC9FD1C3A}</a:tableStyleId>
              </a:tblPr>
              <a:tblGrid>
                <a:gridCol w="2400819">
                  <a:extLst>
                    <a:ext uri="{9D8B030D-6E8A-4147-A177-3AD203B41FA5}">
                      <a16:colId xmlns:a16="http://schemas.microsoft.com/office/drawing/2014/main" val="2311162888"/>
                    </a:ext>
                  </a:extLst>
                </a:gridCol>
                <a:gridCol w="2400819">
                  <a:extLst>
                    <a:ext uri="{9D8B030D-6E8A-4147-A177-3AD203B41FA5}">
                      <a16:colId xmlns:a16="http://schemas.microsoft.com/office/drawing/2014/main" val="1538999982"/>
                    </a:ext>
                  </a:extLst>
                </a:gridCol>
                <a:gridCol w="2400819">
                  <a:extLst>
                    <a:ext uri="{9D8B030D-6E8A-4147-A177-3AD203B41FA5}">
                      <a16:colId xmlns:a16="http://schemas.microsoft.com/office/drawing/2014/main" val="2379386924"/>
                    </a:ext>
                  </a:extLst>
                </a:gridCol>
                <a:gridCol w="2400819">
                  <a:extLst>
                    <a:ext uri="{9D8B030D-6E8A-4147-A177-3AD203B41FA5}">
                      <a16:colId xmlns:a16="http://schemas.microsoft.com/office/drawing/2014/main" val="604894915"/>
                    </a:ext>
                  </a:extLst>
                </a:gridCol>
              </a:tblGrid>
              <a:tr h="307648">
                <a:tc>
                  <a:txBody>
                    <a:bodyPr/>
                    <a:lstStyle/>
                    <a:p>
                      <a:pPr marL="0" marR="0">
                        <a:lnSpc>
                          <a:spcPct val="115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FY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FY 2018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FY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5403354"/>
                  </a:ext>
                </a:extLst>
              </a:tr>
              <a:tr h="307648">
                <a:tc>
                  <a:txBody>
                    <a:bodyPr/>
                    <a:lstStyle/>
                    <a:p>
                      <a:pPr marL="0" marR="0">
                        <a:lnSpc>
                          <a:spcPct val="115000"/>
                        </a:lnSpc>
                        <a:spcBef>
                          <a:spcPts val="0"/>
                        </a:spcBef>
                        <a:spcAft>
                          <a:spcPts val="0"/>
                        </a:spcAft>
                      </a:pPr>
                      <a:r>
                        <a:rPr lang="en-US" sz="900" dirty="0">
                          <a:effectLst/>
                        </a:rPr>
                        <a:t>African American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124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1333639"/>
                  </a:ext>
                </a:extLst>
              </a:tr>
              <a:tr h="307648">
                <a:tc>
                  <a:txBody>
                    <a:bodyPr/>
                    <a:lstStyle/>
                    <a:p>
                      <a:pPr marL="0" marR="0">
                        <a:lnSpc>
                          <a:spcPct val="115000"/>
                        </a:lnSpc>
                        <a:spcBef>
                          <a:spcPts val="0"/>
                        </a:spcBef>
                        <a:spcAft>
                          <a:spcPts val="0"/>
                        </a:spcAft>
                      </a:pPr>
                      <a:r>
                        <a:rPr lang="en-US" sz="900" dirty="0">
                          <a:effectLst/>
                        </a:rPr>
                        <a:t>Asian American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232260"/>
                  </a:ext>
                </a:extLst>
              </a:tr>
              <a:tr h="307648">
                <a:tc>
                  <a:txBody>
                    <a:bodyPr/>
                    <a:lstStyle/>
                    <a:p>
                      <a:pPr marL="0" marR="0">
                        <a:lnSpc>
                          <a:spcPct val="115000"/>
                        </a:lnSpc>
                        <a:spcBef>
                          <a:spcPts val="0"/>
                        </a:spcBef>
                        <a:spcAft>
                          <a:spcPts val="0"/>
                        </a:spcAft>
                      </a:pPr>
                      <a:r>
                        <a:rPr lang="en-US" sz="900" dirty="0">
                          <a:effectLst/>
                        </a:rPr>
                        <a:t>Native American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5167316"/>
                  </a:ext>
                </a:extLst>
              </a:tr>
              <a:tr h="307648">
                <a:tc>
                  <a:txBody>
                    <a:bodyPr/>
                    <a:lstStyle/>
                    <a:p>
                      <a:pPr marL="0" marR="0">
                        <a:lnSpc>
                          <a:spcPct val="115000"/>
                        </a:lnSpc>
                        <a:spcBef>
                          <a:spcPts val="0"/>
                        </a:spcBef>
                        <a:spcAft>
                          <a:spcPts val="0"/>
                        </a:spcAft>
                      </a:pPr>
                      <a:r>
                        <a:rPr lang="en-US" sz="900" dirty="0">
                          <a:effectLst/>
                        </a:rPr>
                        <a:t>Hispanic American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4193727"/>
                  </a:ext>
                </a:extLst>
              </a:tr>
              <a:tr h="307648">
                <a:tc>
                  <a:txBody>
                    <a:bodyPr/>
                    <a:lstStyle/>
                    <a:p>
                      <a:pPr marL="0" marR="0">
                        <a:lnSpc>
                          <a:spcPct val="115000"/>
                        </a:lnSpc>
                        <a:spcBef>
                          <a:spcPts val="0"/>
                        </a:spcBef>
                        <a:spcAft>
                          <a:spcPts val="0"/>
                        </a:spcAft>
                      </a:pPr>
                      <a:r>
                        <a:rPr lang="en-US" sz="900" dirty="0">
                          <a:effectLst/>
                        </a:rPr>
                        <a:t>Women Owned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2093004"/>
                  </a:ext>
                </a:extLst>
              </a:tr>
              <a:tr h="307648">
                <a:tc>
                  <a:txBody>
                    <a:bodyPr/>
                    <a:lstStyle/>
                    <a:p>
                      <a:pPr marL="0" marR="0">
                        <a:lnSpc>
                          <a:spcPct val="115000"/>
                        </a:lnSpc>
                        <a:spcBef>
                          <a:spcPts val="0"/>
                        </a:spcBef>
                        <a:spcAft>
                          <a:spcPts val="0"/>
                        </a:spcAft>
                      </a:pPr>
                      <a:r>
                        <a:rPr lang="en-US" sz="900" dirty="0">
                          <a:effectLst/>
                        </a:rPr>
                        <a:t>Non- MBE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575259"/>
                  </a:ext>
                </a:extLst>
              </a:tr>
              <a:tr h="307648">
                <a:tc>
                  <a:txBody>
                    <a:bodyPr/>
                    <a:lstStyle/>
                    <a:p>
                      <a:pPr marL="0" marR="0">
                        <a:lnSpc>
                          <a:spcPct val="115000"/>
                        </a:lnSpc>
                        <a:spcBef>
                          <a:spcPts val="0"/>
                        </a:spcBef>
                        <a:spcAft>
                          <a:spcPts val="0"/>
                        </a:spcAft>
                      </a:pPr>
                      <a:r>
                        <a:rPr lang="en-US" sz="9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245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252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301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6806449"/>
                  </a:ext>
                </a:extLst>
              </a:tr>
            </a:tbl>
          </a:graphicData>
        </a:graphic>
      </p:graphicFrame>
      <p:sp>
        <p:nvSpPr>
          <p:cNvPr id="8" name="Rectangle 1">
            <a:extLst>
              <a:ext uri="{FF2B5EF4-FFF2-40B4-BE49-F238E27FC236}">
                <a16:creationId xmlns:a16="http://schemas.microsoft.com/office/drawing/2014/main" id="{4CE6FFD7-D56C-4A64-806F-F7E9F67B8438}"/>
              </a:ext>
            </a:extLst>
          </p:cNvPr>
          <p:cNvSpPr>
            <a:spLocks noChangeArrowheads="1"/>
          </p:cNvSpPr>
          <p:nvPr/>
        </p:nvSpPr>
        <p:spPr bwMode="auto">
          <a:xfrm>
            <a:off x="-3531234" y="-213781"/>
            <a:ext cx="1925468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Three Year Comparison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Active JSEB Members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604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1AF1-7B84-47A9-9B44-F51676BB45F4}"/>
              </a:ext>
            </a:extLst>
          </p:cNvPr>
          <p:cNvSpPr>
            <a:spLocks noGrp="1"/>
          </p:cNvSpPr>
          <p:nvPr>
            <p:ph type="title"/>
          </p:nvPr>
        </p:nvSpPr>
        <p:spPr>
          <a:xfrm>
            <a:off x="1451579" y="754185"/>
            <a:ext cx="9603275" cy="1049235"/>
          </a:xfrm>
        </p:spPr>
        <p:txBody>
          <a:bodyPr>
            <a:normAutofit fontScale="90000"/>
          </a:bodyPr>
          <a:lstStyle/>
          <a:p>
            <a:pPr algn="ctr"/>
            <a:r>
              <a:rPr lang="en-US" altLang="en-US" sz="4000" dirty="0"/>
              <a:t>JSEB Office</a:t>
            </a:r>
            <a:br>
              <a:rPr lang="en-US" altLang="en-US" sz="4000" dirty="0"/>
            </a:br>
            <a:r>
              <a:rPr lang="en-US" altLang="en-US" sz="4000" dirty="0"/>
              <a:t>What we do </a:t>
            </a:r>
            <a:br>
              <a:rPr lang="en-US" altLang="en-US" dirty="0"/>
            </a:br>
            <a:endParaRPr lang="en-US" dirty="0"/>
          </a:p>
        </p:txBody>
      </p:sp>
      <p:sp>
        <p:nvSpPr>
          <p:cNvPr id="3" name="Content Placeholder 2">
            <a:extLst>
              <a:ext uri="{FF2B5EF4-FFF2-40B4-BE49-F238E27FC236}">
                <a16:creationId xmlns:a16="http://schemas.microsoft.com/office/drawing/2014/main" id="{54836D21-D316-4ADD-8EA3-E62736E25510}"/>
              </a:ext>
            </a:extLst>
          </p:cNvPr>
          <p:cNvSpPr>
            <a:spLocks noGrp="1"/>
          </p:cNvSpPr>
          <p:nvPr>
            <p:ph idx="1"/>
          </p:nvPr>
        </p:nvSpPr>
        <p:spPr/>
        <p:txBody>
          <a:bodyPr>
            <a:normAutofit fontScale="85000" lnSpcReduction="20000"/>
          </a:bodyPr>
          <a:lstStyle/>
          <a:p>
            <a:pPr eaLnBrk="1" hangingPunct="1"/>
            <a:r>
              <a:rPr lang="en-US" altLang="en-US" sz="3600" dirty="0"/>
              <a:t>We Establish Goals On Certain Projects</a:t>
            </a:r>
          </a:p>
          <a:p>
            <a:pPr lvl="1"/>
            <a:r>
              <a:rPr lang="en-US" altLang="en-US" sz="3600" dirty="0"/>
              <a:t>Encouragement</a:t>
            </a:r>
          </a:p>
          <a:p>
            <a:pPr lvl="1"/>
            <a:r>
              <a:rPr lang="en-US" altLang="en-US" sz="3600" dirty="0"/>
              <a:t>Participation</a:t>
            </a:r>
          </a:p>
          <a:p>
            <a:pPr lvl="1"/>
            <a:r>
              <a:rPr lang="en-US" altLang="en-US" sz="3600" dirty="0"/>
              <a:t>Set-aside</a:t>
            </a:r>
          </a:p>
          <a:p>
            <a:pPr eaLnBrk="1" hangingPunct="1"/>
            <a:r>
              <a:rPr lang="en-US" altLang="en-US" sz="3600" dirty="0"/>
              <a:t>Monitor Projects For Compliance</a:t>
            </a:r>
          </a:p>
          <a:p>
            <a:pPr eaLnBrk="1" hangingPunct="1"/>
            <a:r>
              <a:rPr lang="en-US" altLang="en-US" sz="3600" dirty="0"/>
              <a:t>Reporting</a:t>
            </a:r>
          </a:p>
          <a:p>
            <a:pPr marL="0" indent="0">
              <a:buNone/>
            </a:pPr>
            <a:endParaRPr lang="en-US" dirty="0"/>
          </a:p>
        </p:txBody>
      </p:sp>
    </p:spTree>
    <p:extLst>
      <p:ext uri="{BB962C8B-B14F-4D97-AF65-F5344CB8AC3E}">
        <p14:creationId xmlns:p14="http://schemas.microsoft.com/office/powerpoint/2010/main" val="229836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C413-D0B4-4969-BB3B-1A2A406AD2B0}"/>
              </a:ext>
            </a:extLst>
          </p:cNvPr>
          <p:cNvSpPr>
            <a:spLocks noGrp="1"/>
          </p:cNvSpPr>
          <p:nvPr>
            <p:ph type="title"/>
          </p:nvPr>
        </p:nvSpPr>
        <p:spPr>
          <a:xfrm>
            <a:off x="1451578" y="642972"/>
            <a:ext cx="9603275" cy="1049235"/>
          </a:xfrm>
        </p:spPr>
        <p:txBody>
          <a:bodyPr>
            <a:noAutofit/>
          </a:bodyPr>
          <a:lstStyle/>
          <a:p>
            <a:pPr algn="ctr"/>
            <a:r>
              <a:rPr lang="en-US" sz="4000" dirty="0"/>
              <a:t>Navigating </a:t>
            </a:r>
            <a:br>
              <a:rPr lang="en-US" sz="4000" dirty="0"/>
            </a:br>
            <a:r>
              <a:rPr lang="en-US" sz="4000" dirty="0"/>
              <a:t>the JSEB Website/Directory</a:t>
            </a:r>
          </a:p>
        </p:txBody>
      </p:sp>
      <p:sp>
        <p:nvSpPr>
          <p:cNvPr id="3" name="Content Placeholder 2">
            <a:extLst>
              <a:ext uri="{FF2B5EF4-FFF2-40B4-BE49-F238E27FC236}">
                <a16:creationId xmlns:a16="http://schemas.microsoft.com/office/drawing/2014/main" id="{6FAE588B-D764-4825-9B9D-41A6FC61FA2D}"/>
              </a:ext>
            </a:extLst>
          </p:cNvPr>
          <p:cNvSpPr>
            <a:spLocks noGrp="1"/>
          </p:cNvSpPr>
          <p:nvPr>
            <p:ph idx="1"/>
          </p:nvPr>
        </p:nvSpPr>
        <p:spPr>
          <a:xfrm>
            <a:off x="2445492" y="1954217"/>
            <a:ext cx="8199318" cy="3450613"/>
          </a:xfrm>
        </p:spPr>
        <p:txBody>
          <a:bodyPr numCol="2">
            <a:normAutofit/>
          </a:bodyPr>
          <a:lstStyle/>
          <a:p>
            <a:r>
              <a:rPr lang="en-US" sz="3200" dirty="0">
                <a:hlinkClick r:id="rId2">
                  <a:extLst>
                    <a:ext uri="{A12FA001-AC4F-418D-AE19-62706E023703}">
                      <ahyp:hlinkClr xmlns:ahyp="http://schemas.microsoft.com/office/drawing/2018/hyperlinkcolor" val="tx"/>
                    </a:ext>
                  </a:extLst>
                </a:hlinkClick>
              </a:rPr>
              <a:t>coj.net/jseb</a:t>
            </a:r>
          </a:p>
          <a:p>
            <a:endParaRPr lang="en-US" altLang="en-US" sz="3200" dirty="0"/>
          </a:p>
          <a:p>
            <a:endParaRPr lang="en-US" altLang="en-US" sz="3200" dirty="0"/>
          </a:p>
          <a:p>
            <a:endParaRPr lang="en-US" altLang="en-US" sz="3200" dirty="0"/>
          </a:p>
          <a:p>
            <a:r>
              <a:rPr lang="en-US" sz="3200" dirty="0">
                <a:hlinkClick r:id="rId2">
                  <a:extLst>
                    <a:ext uri="{A12FA001-AC4F-418D-AE19-62706E023703}">
                      <ahyp:hlinkClr xmlns:ahyp="http://schemas.microsoft.com/office/drawing/2018/hyperlinkcolor" val="tx"/>
                    </a:ext>
                  </a:extLst>
                </a:hlinkClick>
              </a:rPr>
              <a:t>jaxseb.coj.net</a:t>
            </a:r>
            <a:endParaRPr lang="en-US" sz="3200" dirty="0"/>
          </a:p>
          <a:p>
            <a:endParaRPr lang="en-US" sz="4000" dirty="0"/>
          </a:p>
          <a:p>
            <a:endParaRPr lang="en-US" sz="4000" dirty="0"/>
          </a:p>
        </p:txBody>
      </p:sp>
      <p:pic>
        <p:nvPicPr>
          <p:cNvPr id="5" name="Picture 4" descr="A screenshot of a social media post&#10;&#10;Description automatically generated">
            <a:extLst>
              <a:ext uri="{FF2B5EF4-FFF2-40B4-BE49-F238E27FC236}">
                <a16:creationId xmlns:a16="http://schemas.microsoft.com/office/drawing/2014/main" id="{568C70F9-4519-6842-A67D-1D831E659DEB}"/>
              </a:ext>
            </a:extLst>
          </p:cNvPr>
          <p:cNvPicPr>
            <a:picLocks noChangeAspect="1"/>
          </p:cNvPicPr>
          <p:nvPr/>
        </p:nvPicPr>
        <p:blipFill rotWithShape="1">
          <a:blip r:embed="rId3"/>
          <a:srcRect r="4429" b="9376"/>
          <a:stretch/>
        </p:blipFill>
        <p:spPr>
          <a:xfrm>
            <a:off x="2814583" y="2662185"/>
            <a:ext cx="2980736" cy="3004655"/>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0F590F30-96B5-3441-93E9-BF5DFCED84F7}"/>
              </a:ext>
            </a:extLst>
          </p:cNvPr>
          <p:cNvPicPr>
            <a:picLocks noChangeAspect="1"/>
          </p:cNvPicPr>
          <p:nvPr/>
        </p:nvPicPr>
        <p:blipFill>
          <a:blip r:embed="rId4"/>
          <a:stretch>
            <a:fillRect/>
          </a:stretch>
        </p:blipFill>
        <p:spPr>
          <a:xfrm>
            <a:off x="6812592" y="2682231"/>
            <a:ext cx="3832218" cy="2984609"/>
          </a:xfrm>
          <a:prstGeom prst="rect">
            <a:avLst/>
          </a:prstGeom>
        </p:spPr>
      </p:pic>
    </p:spTree>
    <p:extLst>
      <p:ext uri="{BB962C8B-B14F-4D97-AF65-F5344CB8AC3E}">
        <p14:creationId xmlns:p14="http://schemas.microsoft.com/office/powerpoint/2010/main" val="391369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15C0-CF47-4857-9F52-A45217646CF9}"/>
              </a:ext>
            </a:extLst>
          </p:cNvPr>
          <p:cNvSpPr>
            <a:spLocks noGrp="1"/>
          </p:cNvSpPr>
          <p:nvPr>
            <p:ph type="title"/>
          </p:nvPr>
        </p:nvSpPr>
        <p:spPr/>
        <p:txBody>
          <a:bodyPr>
            <a:normAutofit/>
          </a:bodyPr>
          <a:lstStyle/>
          <a:p>
            <a:pPr algn="ctr"/>
            <a:r>
              <a:rPr lang="en-US" sz="3600" dirty="0"/>
              <a:t>Monitoring Committee</a:t>
            </a:r>
          </a:p>
        </p:txBody>
      </p:sp>
      <p:sp>
        <p:nvSpPr>
          <p:cNvPr id="3" name="Content Placeholder 2">
            <a:extLst>
              <a:ext uri="{FF2B5EF4-FFF2-40B4-BE49-F238E27FC236}">
                <a16:creationId xmlns:a16="http://schemas.microsoft.com/office/drawing/2014/main" id="{A39D846D-2CAC-460C-A62E-9F3D80D51258}"/>
              </a:ext>
            </a:extLst>
          </p:cNvPr>
          <p:cNvSpPr>
            <a:spLocks noGrp="1"/>
          </p:cNvSpPr>
          <p:nvPr>
            <p:ph idx="1"/>
          </p:nvPr>
        </p:nvSpPr>
        <p:spPr/>
        <p:txBody>
          <a:bodyPr/>
          <a:lstStyle/>
          <a:p>
            <a:r>
              <a:rPr lang="en-US" dirty="0"/>
              <a:t>Monitoring Committee Meetings Held Quarterly Since May 2018 </a:t>
            </a:r>
          </a:p>
          <a:p>
            <a:r>
              <a:rPr lang="en-US" dirty="0">
                <a:effectLst/>
              </a:rPr>
              <a:t>The Mayor shall appoint three members of the Committee, and the City Council shall appoint four members. The Committee shall be comprised of two non-JSEB contractors, one appointed by the Mayor and one appointed by the City Council, two certified JSEB contractors, one appointed by the Mayor and one appointed by the City Council, and two private citizens, one appointed by the Mayor, and one appointed by the City Council, and one representative from the Northeast Florida Builders Association, Inc, or similar trade association, appointed by the City Council, for three-year staggered terms. </a:t>
            </a:r>
            <a:endParaRPr lang="en-US" dirty="0"/>
          </a:p>
          <a:p>
            <a:endParaRPr lang="en-US" dirty="0"/>
          </a:p>
        </p:txBody>
      </p:sp>
    </p:spTree>
    <p:extLst>
      <p:ext uri="{BB962C8B-B14F-4D97-AF65-F5344CB8AC3E}">
        <p14:creationId xmlns:p14="http://schemas.microsoft.com/office/powerpoint/2010/main" val="750699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ECA9-6945-4F57-90CD-00F77C16F7C2}"/>
              </a:ext>
            </a:extLst>
          </p:cNvPr>
          <p:cNvSpPr>
            <a:spLocks noGrp="1"/>
          </p:cNvSpPr>
          <p:nvPr>
            <p:ph type="title"/>
          </p:nvPr>
        </p:nvSpPr>
        <p:spPr/>
        <p:txBody>
          <a:bodyPr>
            <a:normAutofit/>
          </a:bodyPr>
          <a:lstStyle/>
          <a:p>
            <a:pPr algn="ctr"/>
            <a:r>
              <a:rPr lang="en-US" sz="3600" dirty="0"/>
              <a:t>Mentoring</a:t>
            </a:r>
          </a:p>
        </p:txBody>
      </p:sp>
      <p:sp>
        <p:nvSpPr>
          <p:cNvPr id="3" name="Content Placeholder 2">
            <a:extLst>
              <a:ext uri="{FF2B5EF4-FFF2-40B4-BE49-F238E27FC236}">
                <a16:creationId xmlns:a16="http://schemas.microsoft.com/office/drawing/2014/main" id="{727B4512-EFC9-42FE-9223-913AB8FC3DEB}"/>
              </a:ext>
            </a:extLst>
          </p:cNvPr>
          <p:cNvSpPr>
            <a:spLocks noGrp="1"/>
          </p:cNvSpPr>
          <p:nvPr>
            <p:ph idx="1"/>
          </p:nvPr>
        </p:nvSpPr>
        <p:spPr/>
        <p:txBody>
          <a:bodyPr>
            <a:normAutofit/>
          </a:bodyPr>
          <a:lstStyle/>
          <a:p>
            <a:r>
              <a:rPr lang="en-US" sz="2800" dirty="0"/>
              <a:t>SBA Mentor Protégé</a:t>
            </a:r>
          </a:p>
          <a:p>
            <a:r>
              <a:rPr lang="en-US" sz="2800" dirty="0"/>
              <a:t>Jacksonville Chamber – </a:t>
            </a:r>
            <a:r>
              <a:rPr lang="en-US" sz="2800" dirty="0">
                <a:effectLst/>
                <a:ea typeface="Calibri" panose="020F0502020204030204" pitchFamily="34" charset="0"/>
              </a:rPr>
              <a:t> JWBC - ATHENA PowerLink</a:t>
            </a:r>
          </a:p>
          <a:p>
            <a:r>
              <a:rPr lang="en-US" sz="2800" dirty="0">
                <a:effectLst/>
                <a:ea typeface="Calibri" panose="020F0502020204030204" pitchFamily="34" charset="0"/>
              </a:rPr>
              <a:t>Jim Moran Institute Small Business Executive Program</a:t>
            </a:r>
          </a:p>
          <a:p>
            <a:r>
              <a:rPr lang="en-US" sz="2800" dirty="0">
                <a:effectLst/>
                <a:ea typeface="Calibri" panose="020F0502020204030204" pitchFamily="34" charset="0"/>
                <a:cs typeface="Calibri" panose="020F0502020204030204" pitchFamily="34" charset="0"/>
              </a:rPr>
              <a:t>Jim Moran Institute CEO Peer2Peer Program</a:t>
            </a:r>
            <a:endParaRPr lang="en-US" sz="2800" dirty="0">
              <a:effectLst/>
              <a:ea typeface="Calibri" panose="020F0502020204030204" pitchFamily="34" charset="0"/>
            </a:endParaRPr>
          </a:p>
          <a:p>
            <a:r>
              <a:rPr lang="en-US" sz="2800" dirty="0"/>
              <a:t>Haskell</a:t>
            </a:r>
          </a:p>
          <a:p>
            <a:endParaRPr lang="en-US" dirty="0"/>
          </a:p>
        </p:txBody>
      </p:sp>
    </p:spTree>
    <p:extLst>
      <p:ext uri="{BB962C8B-B14F-4D97-AF65-F5344CB8AC3E}">
        <p14:creationId xmlns:p14="http://schemas.microsoft.com/office/powerpoint/2010/main" val="4142815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34DB-766B-46B8-94D7-219688C05A20}"/>
              </a:ext>
            </a:extLst>
          </p:cNvPr>
          <p:cNvSpPr>
            <a:spLocks noGrp="1"/>
          </p:cNvSpPr>
          <p:nvPr>
            <p:ph type="title"/>
          </p:nvPr>
        </p:nvSpPr>
        <p:spPr/>
        <p:txBody>
          <a:bodyPr>
            <a:normAutofit/>
          </a:bodyPr>
          <a:lstStyle/>
          <a:p>
            <a:pPr algn="ctr"/>
            <a:r>
              <a:rPr lang="en-US" sz="3600" dirty="0"/>
              <a:t>Opportunities for Improvement</a:t>
            </a:r>
          </a:p>
        </p:txBody>
      </p:sp>
      <p:sp>
        <p:nvSpPr>
          <p:cNvPr id="3" name="Content Placeholder 2">
            <a:extLst>
              <a:ext uri="{FF2B5EF4-FFF2-40B4-BE49-F238E27FC236}">
                <a16:creationId xmlns:a16="http://schemas.microsoft.com/office/drawing/2014/main" id="{116A068D-5EDE-48F5-81D7-7201906CCF16}"/>
              </a:ext>
            </a:extLst>
          </p:cNvPr>
          <p:cNvSpPr>
            <a:spLocks noGrp="1"/>
          </p:cNvSpPr>
          <p:nvPr>
            <p:ph idx="1"/>
          </p:nvPr>
        </p:nvSpPr>
        <p:spPr/>
        <p:txBody>
          <a:bodyPr/>
          <a:lstStyle/>
          <a:p>
            <a:r>
              <a:rPr lang="en-US" sz="2800" dirty="0"/>
              <a:t>Add Online Application</a:t>
            </a:r>
          </a:p>
          <a:p>
            <a:r>
              <a:rPr lang="en-US" sz="2800" dirty="0"/>
              <a:t>Focus on increasing participation on non-construction</a:t>
            </a:r>
          </a:p>
          <a:p>
            <a:r>
              <a:rPr lang="en-US" sz="2800" dirty="0"/>
              <a:t>1Cloud Reporting Should Lead To Better Reporting Data</a:t>
            </a:r>
          </a:p>
          <a:p>
            <a:r>
              <a:rPr lang="en-US" sz="2800" dirty="0"/>
              <a:t>Add Tier Program </a:t>
            </a:r>
          </a:p>
          <a:p>
            <a:pPr lvl="1"/>
            <a:r>
              <a:rPr lang="en-US" sz="2800" dirty="0"/>
              <a:t> JSEB Graduate Program </a:t>
            </a:r>
          </a:p>
          <a:p>
            <a:pPr marL="0" indent="0">
              <a:buNone/>
            </a:pPr>
            <a:endParaRPr lang="en-US" dirty="0"/>
          </a:p>
        </p:txBody>
      </p:sp>
    </p:spTree>
    <p:extLst>
      <p:ext uri="{BB962C8B-B14F-4D97-AF65-F5344CB8AC3E}">
        <p14:creationId xmlns:p14="http://schemas.microsoft.com/office/powerpoint/2010/main" val="67062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4C8F-F583-4870-B42C-A943236FA7C3}"/>
              </a:ext>
            </a:extLst>
          </p:cNvPr>
          <p:cNvSpPr>
            <a:spLocks noGrp="1"/>
          </p:cNvSpPr>
          <p:nvPr>
            <p:ph type="title"/>
          </p:nvPr>
        </p:nvSpPr>
        <p:spPr/>
        <p:txBody>
          <a:bodyPr>
            <a:normAutofit/>
          </a:bodyPr>
          <a:lstStyle/>
          <a:p>
            <a:pPr algn="ctr"/>
            <a:r>
              <a:rPr lang="en-US" sz="3600" dirty="0"/>
              <a:t>Successes</a:t>
            </a:r>
          </a:p>
        </p:txBody>
      </p:sp>
      <p:sp>
        <p:nvSpPr>
          <p:cNvPr id="3" name="Content Placeholder 2">
            <a:extLst>
              <a:ext uri="{FF2B5EF4-FFF2-40B4-BE49-F238E27FC236}">
                <a16:creationId xmlns:a16="http://schemas.microsoft.com/office/drawing/2014/main" id="{5B6A6B3E-D3C7-411A-88FB-48C4403CC298}"/>
              </a:ext>
            </a:extLst>
          </p:cNvPr>
          <p:cNvSpPr>
            <a:spLocks noGrp="1"/>
          </p:cNvSpPr>
          <p:nvPr>
            <p:ph idx="1"/>
          </p:nvPr>
        </p:nvSpPr>
        <p:spPr>
          <a:xfrm>
            <a:off x="1235639" y="1325462"/>
            <a:ext cx="9603275" cy="4459572"/>
          </a:xfrm>
        </p:spPr>
        <p:txBody>
          <a:bodyPr/>
          <a:lstStyle/>
          <a:p>
            <a:endParaRPr lang="en-US" dirty="0"/>
          </a:p>
          <a:p>
            <a:r>
              <a:rPr lang="en-US" dirty="0"/>
              <a:t>Increased Funding for Training Program</a:t>
            </a:r>
          </a:p>
          <a:p>
            <a:r>
              <a:rPr lang="en-US" dirty="0"/>
              <a:t>Increased Number of Certified JSEB Suppliers</a:t>
            </a:r>
          </a:p>
          <a:p>
            <a:r>
              <a:rPr lang="en-US" dirty="0"/>
              <a:t>Breaking Up Contracts With Department Level Support </a:t>
            </a:r>
          </a:p>
          <a:p>
            <a:r>
              <a:rPr lang="en-US" dirty="0"/>
              <a:t>Increased JSEB Spending for the Past Three Years          </a:t>
            </a:r>
          </a:p>
          <a:p>
            <a:endParaRPr lang="en-US" dirty="0"/>
          </a:p>
          <a:p>
            <a:pPr marL="0" indent="0">
              <a:buNone/>
            </a:pPr>
            <a:endParaRPr lang="en-US" dirty="0"/>
          </a:p>
          <a:p>
            <a:r>
              <a:rPr lang="en-US" dirty="0"/>
              <a:t>2019 Program Awards</a:t>
            </a:r>
          </a:p>
        </p:txBody>
      </p:sp>
      <p:pic>
        <p:nvPicPr>
          <p:cNvPr id="4" name="Content Placeholder 4">
            <a:extLst>
              <a:ext uri="{FF2B5EF4-FFF2-40B4-BE49-F238E27FC236}">
                <a16:creationId xmlns:a16="http://schemas.microsoft.com/office/drawing/2014/main" id="{D62469F0-A03B-43C3-B6E1-08F7F98D8298}"/>
              </a:ext>
            </a:extLst>
          </p:cNvPr>
          <p:cNvPicPr>
            <a:picLocks noChangeAspect="1"/>
          </p:cNvPicPr>
          <p:nvPr/>
        </p:nvPicPr>
        <p:blipFill>
          <a:blip r:embed="rId2"/>
          <a:stretch>
            <a:fillRect/>
          </a:stretch>
        </p:blipFill>
        <p:spPr>
          <a:xfrm>
            <a:off x="7078016" y="3296873"/>
            <a:ext cx="1660516" cy="2598794"/>
          </a:xfrm>
          <a:prstGeom prst="rect">
            <a:avLst/>
          </a:prstGeom>
        </p:spPr>
      </p:pic>
      <p:pic>
        <p:nvPicPr>
          <p:cNvPr id="6" name="Picture 5">
            <a:extLst>
              <a:ext uri="{FF2B5EF4-FFF2-40B4-BE49-F238E27FC236}">
                <a16:creationId xmlns:a16="http://schemas.microsoft.com/office/drawing/2014/main" id="{7B13AD92-6179-46D0-99CE-B3214B2A4AF1}"/>
              </a:ext>
            </a:extLst>
          </p:cNvPr>
          <p:cNvPicPr>
            <a:picLocks noChangeAspect="1"/>
          </p:cNvPicPr>
          <p:nvPr/>
        </p:nvPicPr>
        <p:blipFill>
          <a:blip r:embed="rId3"/>
          <a:stretch>
            <a:fillRect/>
          </a:stretch>
        </p:blipFill>
        <p:spPr>
          <a:xfrm>
            <a:off x="9014575" y="3203110"/>
            <a:ext cx="2384227" cy="2692557"/>
          </a:xfrm>
          <a:prstGeom prst="rect">
            <a:avLst/>
          </a:prstGeom>
        </p:spPr>
      </p:pic>
    </p:spTree>
    <p:extLst>
      <p:ext uri="{BB962C8B-B14F-4D97-AF65-F5344CB8AC3E}">
        <p14:creationId xmlns:p14="http://schemas.microsoft.com/office/powerpoint/2010/main" val="322726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625C-67D7-4F8E-87E3-1096C9A3BFC8}"/>
              </a:ext>
            </a:extLst>
          </p:cNvPr>
          <p:cNvSpPr>
            <a:spLocks noGrp="1"/>
          </p:cNvSpPr>
          <p:nvPr>
            <p:ph type="title"/>
          </p:nvPr>
        </p:nvSpPr>
        <p:spPr/>
        <p:txBody>
          <a:bodyPr/>
          <a:lstStyle/>
          <a:p>
            <a:r>
              <a:rPr lang="en-US" dirty="0"/>
              <a:t>PROCUREMENT DIVISION OVERVIEW</a:t>
            </a:r>
          </a:p>
        </p:txBody>
      </p:sp>
      <p:sp>
        <p:nvSpPr>
          <p:cNvPr id="3" name="Content Placeholder 2">
            <a:extLst>
              <a:ext uri="{FF2B5EF4-FFF2-40B4-BE49-F238E27FC236}">
                <a16:creationId xmlns:a16="http://schemas.microsoft.com/office/drawing/2014/main" id="{6817B17C-DF9D-4655-B460-7A9C944C59A6}"/>
              </a:ext>
            </a:extLst>
          </p:cNvPr>
          <p:cNvSpPr>
            <a:spLocks noGrp="1"/>
          </p:cNvSpPr>
          <p:nvPr>
            <p:ph idx="1"/>
          </p:nvPr>
        </p:nvSpPr>
        <p:spPr/>
        <p:txBody>
          <a:bodyPr/>
          <a:lstStyle/>
          <a:p>
            <a:r>
              <a:rPr lang="en-US" dirty="0"/>
              <a:t>The Procurement Division is a centralized function that oversees the procurement of goods/services/capital improvements and professional services for the City of Jacksonville and its using agencies in accordance with Chapter 126 of the Municipal Code. The division also encompasses the Office of the Ombudsman, Equal Business Opportunity Office, Copy Center, Central Mailroom and Surplus activities.</a:t>
            </a:r>
          </a:p>
          <a:p>
            <a:r>
              <a:rPr lang="en-US" dirty="0"/>
              <a:t>Administer the procurement process for all executive departments reporting to the Mayor and Constitutional Offices. Independent Boards and Authorities have separate procurement functions, rules and ordinances.</a:t>
            </a:r>
          </a:p>
          <a:p>
            <a:endParaRPr lang="en-US" dirty="0"/>
          </a:p>
        </p:txBody>
      </p:sp>
    </p:spTree>
    <p:extLst>
      <p:ext uri="{BB962C8B-B14F-4D97-AF65-F5344CB8AC3E}">
        <p14:creationId xmlns:p14="http://schemas.microsoft.com/office/powerpoint/2010/main" val="4220951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AB00-0D30-440D-8D57-6E6336ACEB31}"/>
              </a:ext>
            </a:extLst>
          </p:cNvPr>
          <p:cNvSpPr>
            <a:spLocks noGrp="1"/>
          </p:cNvSpPr>
          <p:nvPr>
            <p:ph type="title"/>
          </p:nvPr>
        </p:nvSpPr>
        <p:spPr/>
        <p:txBody>
          <a:bodyPr>
            <a:normAutofit/>
          </a:bodyPr>
          <a:lstStyle/>
          <a:p>
            <a:pPr algn="ctr"/>
            <a:r>
              <a:rPr lang="en-US" sz="3600" dirty="0"/>
              <a:t>Training</a:t>
            </a:r>
          </a:p>
        </p:txBody>
      </p:sp>
      <p:pic>
        <p:nvPicPr>
          <p:cNvPr id="5" name="Content Placeholder 4">
            <a:extLst>
              <a:ext uri="{FF2B5EF4-FFF2-40B4-BE49-F238E27FC236}">
                <a16:creationId xmlns:a16="http://schemas.microsoft.com/office/drawing/2014/main" id="{8B88C544-1323-4675-B428-877B11EE1AA4}"/>
              </a:ext>
            </a:extLst>
          </p:cNvPr>
          <p:cNvPicPr>
            <a:picLocks noGrp="1" noChangeAspect="1"/>
          </p:cNvPicPr>
          <p:nvPr>
            <p:ph idx="1"/>
          </p:nvPr>
        </p:nvPicPr>
        <p:blipFill>
          <a:blip r:embed="rId2"/>
          <a:stretch>
            <a:fillRect/>
          </a:stretch>
        </p:blipFill>
        <p:spPr>
          <a:xfrm>
            <a:off x="2442294" y="1329136"/>
            <a:ext cx="7621844" cy="5528864"/>
          </a:xfrm>
        </p:spPr>
      </p:pic>
    </p:spTree>
    <p:extLst>
      <p:ext uri="{BB962C8B-B14F-4D97-AF65-F5344CB8AC3E}">
        <p14:creationId xmlns:p14="http://schemas.microsoft.com/office/powerpoint/2010/main" val="396486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B5F4-3588-49AC-BABB-C62EC06D105E}"/>
              </a:ext>
            </a:extLst>
          </p:cNvPr>
          <p:cNvSpPr>
            <a:spLocks noGrp="1"/>
          </p:cNvSpPr>
          <p:nvPr>
            <p:ph type="title"/>
          </p:nvPr>
        </p:nvSpPr>
        <p:spPr/>
        <p:txBody>
          <a:bodyPr>
            <a:normAutofit/>
          </a:bodyPr>
          <a:lstStyle/>
          <a:p>
            <a:pPr algn="ctr"/>
            <a:r>
              <a:rPr lang="en-US" altLang="en-US" sz="6000" dirty="0"/>
              <a:t>Questions?</a:t>
            </a:r>
            <a:endParaRPr lang="en-US" sz="6000" dirty="0"/>
          </a:p>
        </p:txBody>
      </p:sp>
      <p:sp>
        <p:nvSpPr>
          <p:cNvPr id="3" name="Content Placeholder 2">
            <a:extLst>
              <a:ext uri="{FF2B5EF4-FFF2-40B4-BE49-F238E27FC236}">
                <a16:creationId xmlns:a16="http://schemas.microsoft.com/office/drawing/2014/main" id="{046C1F22-9F23-412F-8047-CC6E47815C8D}"/>
              </a:ext>
            </a:extLst>
          </p:cNvPr>
          <p:cNvSpPr>
            <a:spLocks noGrp="1"/>
          </p:cNvSpPr>
          <p:nvPr>
            <p:ph idx="1"/>
          </p:nvPr>
        </p:nvSpPr>
        <p:spPr/>
        <p:txBody>
          <a:bodyPr/>
          <a:lstStyle/>
          <a:p>
            <a:pPr marL="0" indent="0" algn="ctr">
              <a:buNone/>
            </a:pPr>
            <a:r>
              <a:rPr lang="en-US" altLang="en-US" sz="6000" dirty="0"/>
              <a:t>Thank You! </a:t>
            </a:r>
          </a:p>
          <a:p>
            <a:endParaRPr lang="en-US" dirty="0"/>
          </a:p>
        </p:txBody>
      </p:sp>
      <p:pic>
        <p:nvPicPr>
          <p:cNvPr id="5" name="Picture 4">
            <a:extLst>
              <a:ext uri="{FF2B5EF4-FFF2-40B4-BE49-F238E27FC236}">
                <a16:creationId xmlns:a16="http://schemas.microsoft.com/office/drawing/2014/main" id="{473DAB47-B10A-674F-963B-B2A326625603}"/>
              </a:ext>
            </a:extLst>
          </p:cNvPr>
          <p:cNvPicPr>
            <a:picLocks noChangeAspect="1"/>
          </p:cNvPicPr>
          <p:nvPr/>
        </p:nvPicPr>
        <p:blipFill>
          <a:blip r:embed="rId2"/>
          <a:stretch>
            <a:fillRect/>
          </a:stretch>
        </p:blipFill>
        <p:spPr>
          <a:xfrm>
            <a:off x="4822482" y="3081287"/>
            <a:ext cx="2547036" cy="2547036"/>
          </a:xfrm>
          <a:prstGeom prst="rect">
            <a:avLst/>
          </a:prstGeom>
        </p:spPr>
      </p:pic>
    </p:spTree>
    <p:extLst>
      <p:ext uri="{BB962C8B-B14F-4D97-AF65-F5344CB8AC3E}">
        <p14:creationId xmlns:p14="http://schemas.microsoft.com/office/powerpoint/2010/main" val="90634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4C41E64F-E1A0-4555-933A-81A95D6F6C57}"/>
              </a:ext>
            </a:extLst>
          </p:cNvPr>
          <p:cNvGraphicFramePr/>
          <p:nvPr>
            <p:extLst>
              <p:ext uri="{D42A27DB-BD31-4B8C-83A1-F6EECF244321}">
                <p14:modId xmlns:p14="http://schemas.microsoft.com/office/powerpoint/2010/main" val="161081601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739F0B02-F5A1-4807-A90D-A5A2BF71F8E0}"/>
              </a:ext>
            </a:extLst>
          </p:cNvPr>
          <p:cNvSpPr txBox="1"/>
          <p:nvPr/>
        </p:nvSpPr>
        <p:spPr>
          <a:xfrm>
            <a:off x="4774647" y="5134062"/>
            <a:ext cx="2884502" cy="369332"/>
          </a:xfrm>
          <a:prstGeom prst="rect">
            <a:avLst/>
          </a:prstGeom>
          <a:noFill/>
        </p:spPr>
        <p:txBody>
          <a:bodyPr wrap="square" rtlCol="0">
            <a:spAutoFit/>
          </a:bodyPr>
          <a:lstStyle/>
          <a:p>
            <a:r>
              <a:rPr lang="en-US" dirty="0"/>
              <a:t>36 Total Division Employees</a:t>
            </a:r>
          </a:p>
        </p:txBody>
      </p:sp>
    </p:spTree>
    <p:extLst>
      <p:ext uri="{BB962C8B-B14F-4D97-AF65-F5344CB8AC3E}">
        <p14:creationId xmlns:p14="http://schemas.microsoft.com/office/powerpoint/2010/main" val="149254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48D-CFD9-4CE9-8801-EDE0E5DF269B}"/>
              </a:ext>
            </a:extLst>
          </p:cNvPr>
          <p:cNvSpPr>
            <a:spLocks noGrp="1"/>
          </p:cNvSpPr>
          <p:nvPr>
            <p:ph type="title"/>
          </p:nvPr>
        </p:nvSpPr>
        <p:spPr/>
        <p:txBody>
          <a:bodyPr/>
          <a:lstStyle/>
          <a:p>
            <a:r>
              <a:rPr lang="en-US" dirty="0"/>
              <a:t>How Procurement Interacts WITH JSEB Office</a:t>
            </a:r>
          </a:p>
        </p:txBody>
      </p:sp>
      <p:sp>
        <p:nvSpPr>
          <p:cNvPr id="3" name="Content Placeholder 2">
            <a:extLst>
              <a:ext uri="{FF2B5EF4-FFF2-40B4-BE49-F238E27FC236}">
                <a16:creationId xmlns:a16="http://schemas.microsoft.com/office/drawing/2014/main" id="{D31396F2-487C-49A9-81D3-9EC8DEE4AD1D}"/>
              </a:ext>
            </a:extLst>
          </p:cNvPr>
          <p:cNvSpPr>
            <a:spLocks noGrp="1"/>
          </p:cNvSpPr>
          <p:nvPr>
            <p:ph idx="1"/>
          </p:nvPr>
        </p:nvSpPr>
        <p:spPr/>
        <p:txBody>
          <a:bodyPr>
            <a:normAutofit/>
          </a:bodyPr>
          <a:lstStyle/>
          <a:p>
            <a:r>
              <a:rPr lang="en-US" dirty="0"/>
              <a:t>JSEB Office operates generally independently of Procurement.</a:t>
            </a:r>
          </a:p>
          <a:p>
            <a:r>
              <a:rPr lang="en-US" dirty="0"/>
              <a:t>Procurement works to facilitate informal bid JSEB participation.</a:t>
            </a:r>
          </a:p>
          <a:p>
            <a:r>
              <a:rPr lang="en-US" dirty="0"/>
              <a:t>Supports the EBO office (JSEB) with challenging procurements, identifying opportunities and facilitating JSEB utilization with Departments.</a:t>
            </a:r>
          </a:p>
          <a:p>
            <a:r>
              <a:rPr lang="en-US" dirty="0"/>
              <a:t>Procurement Analysts work with EBO Analysts for formal bid review.</a:t>
            </a:r>
          </a:p>
          <a:p>
            <a:r>
              <a:rPr lang="en-US" dirty="0"/>
              <a:t>Procurement Division Chief and JSEB Administrator work closely as needed on complex JSEB matters related to certification, participation and reporting.  </a:t>
            </a:r>
          </a:p>
        </p:txBody>
      </p:sp>
    </p:spTree>
    <p:extLst>
      <p:ext uri="{BB962C8B-B14F-4D97-AF65-F5344CB8AC3E}">
        <p14:creationId xmlns:p14="http://schemas.microsoft.com/office/powerpoint/2010/main" val="384658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AA6C-97C3-41BB-BDD2-D126CA8DBEEB}"/>
              </a:ext>
            </a:extLst>
          </p:cNvPr>
          <p:cNvSpPr>
            <a:spLocks noGrp="1"/>
          </p:cNvSpPr>
          <p:nvPr>
            <p:ph type="ctrTitle"/>
          </p:nvPr>
        </p:nvSpPr>
        <p:spPr>
          <a:xfrm>
            <a:off x="1310082" y="1621411"/>
            <a:ext cx="9571837" cy="1747955"/>
          </a:xfrm>
        </p:spPr>
        <p:txBody>
          <a:bodyPr>
            <a:normAutofit fontScale="90000"/>
          </a:bodyPr>
          <a:lstStyle/>
          <a:p>
            <a:pPr algn="ctr"/>
            <a:r>
              <a:rPr lang="en-US" altLang="en-US" b="1" dirty="0">
                <a:latin typeface="+mn-lt"/>
              </a:rPr>
              <a:t>City of Jacksonville</a:t>
            </a:r>
            <a:br>
              <a:rPr lang="en-US" altLang="en-US" sz="6600" b="1" dirty="0">
                <a:latin typeface="+mn-lt"/>
              </a:rPr>
            </a:br>
            <a:r>
              <a:rPr lang="en-US" altLang="en-US" sz="6600" b="1" dirty="0">
                <a:latin typeface="+mn-lt"/>
              </a:rPr>
              <a:t>JSEB Program</a:t>
            </a:r>
            <a:endParaRPr lang="en-US" dirty="0"/>
          </a:p>
        </p:txBody>
      </p:sp>
      <p:sp>
        <p:nvSpPr>
          <p:cNvPr id="3" name="Subtitle 2">
            <a:extLst>
              <a:ext uri="{FF2B5EF4-FFF2-40B4-BE49-F238E27FC236}">
                <a16:creationId xmlns:a16="http://schemas.microsoft.com/office/drawing/2014/main" id="{D26C96C3-9C09-423C-8101-CC14FBF91D7C}"/>
              </a:ext>
            </a:extLst>
          </p:cNvPr>
          <p:cNvSpPr>
            <a:spLocks noGrp="1"/>
          </p:cNvSpPr>
          <p:nvPr>
            <p:ph type="subTitle" idx="1"/>
          </p:nvPr>
        </p:nvSpPr>
        <p:spPr>
          <a:xfrm>
            <a:off x="1310082" y="3580900"/>
            <a:ext cx="9571836" cy="977621"/>
          </a:xfrm>
        </p:spPr>
        <p:txBody>
          <a:bodyPr/>
          <a:lstStyle/>
          <a:p>
            <a:pPr algn="ctr"/>
            <a:r>
              <a:rPr lang="en-US" altLang="en-US" sz="2400" dirty="0"/>
              <a:t>Rose Nettles, JSEB Administrator</a:t>
            </a:r>
          </a:p>
          <a:p>
            <a:endParaRPr lang="en-US" dirty="0"/>
          </a:p>
        </p:txBody>
      </p:sp>
      <p:sp>
        <p:nvSpPr>
          <p:cNvPr id="8" name="Rectangle 7">
            <a:extLst>
              <a:ext uri="{FF2B5EF4-FFF2-40B4-BE49-F238E27FC236}">
                <a16:creationId xmlns:a16="http://schemas.microsoft.com/office/drawing/2014/main" id="{960FABD7-847F-9A45-8A51-277AA7395F5B}"/>
              </a:ext>
            </a:extLst>
          </p:cNvPr>
          <p:cNvSpPr/>
          <p:nvPr/>
        </p:nvSpPr>
        <p:spPr>
          <a:xfrm>
            <a:off x="1040654" y="3488634"/>
            <a:ext cx="10110693" cy="92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148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B249-6A38-4B03-88A9-F97D435A30D6}"/>
              </a:ext>
            </a:extLst>
          </p:cNvPr>
          <p:cNvSpPr>
            <a:spLocks noGrp="1"/>
          </p:cNvSpPr>
          <p:nvPr>
            <p:ph type="title"/>
          </p:nvPr>
        </p:nvSpPr>
        <p:spPr>
          <a:xfrm>
            <a:off x="1465561" y="1199626"/>
            <a:ext cx="9603275" cy="654128"/>
          </a:xfrm>
        </p:spPr>
        <p:txBody>
          <a:bodyPr>
            <a:normAutofit/>
          </a:bodyPr>
          <a:lstStyle/>
          <a:p>
            <a:pPr marL="0" indent="0" algn="ctr">
              <a:buNone/>
            </a:pPr>
            <a:r>
              <a:rPr lang="en-US" sz="3600" b="1" dirty="0">
                <a:effectLst/>
                <a:latin typeface="+mn-lt"/>
              </a:rPr>
              <a:t>Our Mission &amp; Program Goals</a:t>
            </a:r>
          </a:p>
        </p:txBody>
      </p:sp>
      <p:sp>
        <p:nvSpPr>
          <p:cNvPr id="3" name="Content Placeholder 2">
            <a:extLst>
              <a:ext uri="{FF2B5EF4-FFF2-40B4-BE49-F238E27FC236}">
                <a16:creationId xmlns:a16="http://schemas.microsoft.com/office/drawing/2014/main" id="{2053DA56-E247-478F-B9B2-0B04A00369B6}"/>
              </a:ext>
            </a:extLst>
          </p:cNvPr>
          <p:cNvSpPr>
            <a:spLocks noGrp="1"/>
          </p:cNvSpPr>
          <p:nvPr>
            <p:ph idx="1"/>
          </p:nvPr>
        </p:nvSpPr>
        <p:spPr/>
        <p:txBody>
          <a:bodyPr>
            <a:normAutofit fontScale="55000" lnSpcReduction="20000"/>
          </a:bodyPr>
          <a:lstStyle/>
          <a:p>
            <a:pPr marL="0" indent="0">
              <a:buNone/>
            </a:pPr>
            <a:r>
              <a:rPr lang="en-US" sz="2400" b="1" dirty="0">
                <a:effectLst/>
              </a:rPr>
              <a:t>Mission</a:t>
            </a:r>
            <a:br>
              <a:rPr lang="en-US" sz="2400" dirty="0">
                <a:effectLst/>
              </a:rPr>
            </a:br>
            <a:r>
              <a:rPr lang="en-US" sz="2400" dirty="0">
                <a:effectLst/>
              </a:rPr>
              <a:t>Our mission is to maximize procurement opportunities with City of Jacksonville registered certified Jacksonville Small and Emerging Businesses (JSEBs) as suppliers, prime contractors, and subcontractors of superior products and services to the citizenry of Duval County. We encourage the private sector and local government to aggressively engage with JSEB’s to develop productive business relationships leading to economic growth for the City.</a:t>
            </a:r>
            <a:br>
              <a:rPr lang="en-US" sz="2400" dirty="0">
                <a:effectLst/>
              </a:rPr>
            </a:br>
            <a:br>
              <a:rPr lang="en-US" sz="2400" dirty="0">
                <a:effectLst/>
              </a:rPr>
            </a:br>
            <a:r>
              <a:rPr lang="en-US" sz="2400" b="1" dirty="0">
                <a:effectLst/>
              </a:rPr>
              <a:t>The Program's Goals Are To:</a:t>
            </a:r>
            <a:r>
              <a:rPr lang="en-US" sz="2400" dirty="0">
                <a:effectLst/>
              </a:rPr>
              <a:t> </a:t>
            </a:r>
          </a:p>
          <a:p>
            <a:pPr marL="0" indent="0">
              <a:buNone/>
            </a:pPr>
            <a:r>
              <a:rPr lang="en-US" sz="2400" dirty="0">
                <a:effectLst/>
              </a:rPr>
              <a:t>The City has an overall goal of awarding 20% of it’s contracts to JSEBs provided there are enough certified JSEBs to perform the work.</a:t>
            </a:r>
          </a:p>
          <a:p>
            <a:pPr marL="0" indent="0">
              <a:buNone/>
            </a:pPr>
            <a:r>
              <a:rPr lang="en-US" sz="2400" dirty="0">
                <a:effectLst/>
              </a:rPr>
              <a:t>Ensure compliance with program requirements and city projects.</a:t>
            </a:r>
          </a:p>
          <a:p>
            <a:pPr marL="0" indent="0">
              <a:buNone/>
            </a:pPr>
            <a:r>
              <a:rPr lang="en-US" sz="2400" dirty="0">
                <a:effectLst/>
              </a:rPr>
              <a:t>Promote economic development by offering technical and educational assistance.</a:t>
            </a:r>
          </a:p>
          <a:p>
            <a:pPr marL="0" indent="0">
              <a:buNone/>
            </a:pPr>
            <a:r>
              <a:rPr lang="en-US" sz="2400" dirty="0">
                <a:effectLst/>
              </a:rPr>
              <a:t>Encourage cooperative communication amongst various local agencies.</a:t>
            </a:r>
          </a:p>
          <a:p>
            <a:pPr marL="0" indent="0">
              <a:buNone/>
            </a:pPr>
            <a:r>
              <a:rPr lang="en-US" sz="2400" dirty="0">
                <a:effectLst/>
              </a:rPr>
              <a:t>Establish a strong JSEB support presence in the business community and with the surrounding financial institutions</a:t>
            </a:r>
          </a:p>
          <a:p>
            <a:endParaRPr lang="en-US" dirty="0"/>
          </a:p>
        </p:txBody>
      </p:sp>
    </p:spTree>
    <p:extLst>
      <p:ext uri="{BB962C8B-B14F-4D97-AF65-F5344CB8AC3E}">
        <p14:creationId xmlns:p14="http://schemas.microsoft.com/office/powerpoint/2010/main" val="175325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6BAE-5CEF-401C-A627-328DB2D4001B}"/>
              </a:ext>
            </a:extLst>
          </p:cNvPr>
          <p:cNvSpPr>
            <a:spLocks noGrp="1"/>
          </p:cNvSpPr>
          <p:nvPr>
            <p:ph type="title"/>
          </p:nvPr>
        </p:nvSpPr>
        <p:spPr>
          <a:xfrm>
            <a:off x="1451579" y="645767"/>
            <a:ext cx="9603275" cy="1049235"/>
          </a:xfrm>
        </p:spPr>
        <p:txBody>
          <a:bodyPr>
            <a:noAutofit/>
          </a:bodyPr>
          <a:lstStyle/>
          <a:p>
            <a:pPr algn="ctr"/>
            <a:r>
              <a:rPr lang="en-US" altLang="en-US" sz="3600" dirty="0"/>
              <a:t>HOW DO BUSINESSES QUALIFY?</a:t>
            </a:r>
            <a:br>
              <a:rPr lang="en-US" altLang="en-US" sz="3600" dirty="0"/>
            </a:br>
            <a:r>
              <a:rPr lang="en-US" sz="3600" dirty="0">
                <a:effectLst/>
              </a:rPr>
              <a:t>JSEB Requirements</a:t>
            </a:r>
            <a:endParaRPr lang="en-US" sz="3600" dirty="0"/>
          </a:p>
        </p:txBody>
      </p:sp>
      <p:sp>
        <p:nvSpPr>
          <p:cNvPr id="3" name="Content Placeholder 2">
            <a:extLst>
              <a:ext uri="{FF2B5EF4-FFF2-40B4-BE49-F238E27FC236}">
                <a16:creationId xmlns:a16="http://schemas.microsoft.com/office/drawing/2014/main" id="{AE964471-EBC2-4F80-9AC7-E960F8ECC6F2}"/>
              </a:ext>
            </a:extLst>
          </p:cNvPr>
          <p:cNvSpPr>
            <a:spLocks noGrp="1"/>
          </p:cNvSpPr>
          <p:nvPr>
            <p:ph idx="1"/>
          </p:nvPr>
        </p:nvSpPr>
        <p:spPr>
          <a:xfrm>
            <a:off x="1451579" y="2015732"/>
            <a:ext cx="9603275" cy="3937199"/>
          </a:xfrm>
        </p:spPr>
        <p:txBody>
          <a:bodyPr>
            <a:normAutofit fontScale="85000" lnSpcReduction="20000"/>
          </a:bodyPr>
          <a:lstStyle/>
          <a:p>
            <a:pPr>
              <a:buFont typeface="Arial" panose="020B0604020202020204" pitchFamily="34" charset="0"/>
              <a:buChar char="•"/>
            </a:pPr>
            <a:r>
              <a:rPr lang="en-US" dirty="0">
                <a:effectLst/>
              </a:rPr>
              <a:t>Qualifying owner(s) must reside currently in Duval County for a minimum twelve consecutive month period immediately preceding JSEB application date: or have an established business headquartered for a minimum of three years in Duval County, and reside in Duval, St. Johns, Nassau, Baker, or Clay County for one year total within the five county areas.</a:t>
            </a:r>
          </a:p>
          <a:p>
            <a:pPr>
              <a:buFont typeface="Arial" panose="020B0604020202020204" pitchFamily="34" charset="0"/>
              <a:buChar char="•"/>
            </a:pPr>
            <a:r>
              <a:rPr lang="en-US" dirty="0">
                <a:effectLst/>
              </a:rPr>
              <a:t>Qualifying owner(s) must have a personal net worth of $1,325,000 or less, excluding personal residence, including but not limited to business value and assets (measured as book value), ownership in other businesses and all other assets personally owned, held in trust for the individual owner’s benefit, or held by a spouse; </a:t>
            </a:r>
          </a:p>
          <a:p>
            <a:pPr>
              <a:buFont typeface="Arial" panose="020B0604020202020204" pitchFamily="34" charset="0"/>
              <a:buChar char="•"/>
            </a:pPr>
            <a:r>
              <a:rPr lang="en-US" dirty="0">
                <a:effectLst/>
              </a:rPr>
              <a:t>Annual gross receipts, averaged over the immediately preceding three-year period, do not exceed $12,000,000.</a:t>
            </a:r>
          </a:p>
          <a:p>
            <a:pPr>
              <a:buFont typeface="Arial" panose="020B0604020202020204" pitchFamily="34" charset="0"/>
              <a:buChar char="•"/>
            </a:pPr>
            <a:r>
              <a:rPr lang="en-US" dirty="0">
                <a:effectLst/>
              </a:rPr>
              <a:t>The qualifying owner(s) must control 51% of the business entity being certified.</a:t>
            </a:r>
          </a:p>
          <a:p>
            <a:pPr>
              <a:buFont typeface="Arial" panose="020B0604020202020204" pitchFamily="34" charset="0"/>
              <a:buChar char="•"/>
            </a:pPr>
            <a:r>
              <a:rPr lang="en-US" dirty="0">
                <a:effectLst/>
              </a:rPr>
              <a:t>The Business must be a for-profit business, not a front, a broker or a pass-through.</a:t>
            </a:r>
          </a:p>
          <a:p>
            <a:endParaRPr lang="en-US" dirty="0"/>
          </a:p>
        </p:txBody>
      </p:sp>
    </p:spTree>
    <p:extLst>
      <p:ext uri="{BB962C8B-B14F-4D97-AF65-F5344CB8AC3E}">
        <p14:creationId xmlns:p14="http://schemas.microsoft.com/office/powerpoint/2010/main" val="1404986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F24A-4CE3-4362-834B-04542246FC4E}"/>
              </a:ext>
            </a:extLst>
          </p:cNvPr>
          <p:cNvSpPr>
            <a:spLocks noGrp="1"/>
          </p:cNvSpPr>
          <p:nvPr>
            <p:ph type="title"/>
          </p:nvPr>
        </p:nvSpPr>
        <p:spPr>
          <a:xfrm>
            <a:off x="1451579" y="1215580"/>
            <a:ext cx="9603275" cy="1049235"/>
          </a:xfrm>
        </p:spPr>
        <p:txBody>
          <a:bodyPr>
            <a:normAutofit/>
          </a:bodyPr>
          <a:lstStyle/>
          <a:p>
            <a:pPr algn="ctr"/>
            <a:r>
              <a:rPr lang="en-US" altLang="en-US" sz="3600" dirty="0"/>
              <a:t>HOW DO BUSINESSES Apply?</a:t>
            </a:r>
            <a:endParaRPr lang="en-US" sz="3600" dirty="0"/>
          </a:p>
        </p:txBody>
      </p:sp>
      <p:sp>
        <p:nvSpPr>
          <p:cNvPr id="3" name="Content Placeholder 2">
            <a:extLst>
              <a:ext uri="{FF2B5EF4-FFF2-40B4-BE49-F238E27FC236}">
                <a16:creationId xmlns:a16="http://schemas.microsoft.com/office/drawing/2014/main" id="{00671A73-9D93-418C-91A5-7D10BE564BE9}"/>
              </a:ext>
            </a:extLst>
          </p:cNvPr>
          <p:cNvSpPr>
            <a:spLocks noGrp="1"/>
          </p:cNvSpPr>
          <p:nvPr>
            <p:ph idx="1"/>
          </p:nvPr>
        </p:nvSpPr>
        <p:spPr>
          <a:xfrm>
            <a:off x="1451579" y="2015732"/>
            <a:ext cx="10309786" cy="3450613"/>
          </a:xfrm>
        </p:spPr>
        <p:txBody>
          <a:bodyPr>
            <a:noAutofit/>
          </a:bodyPr>
          <a:lstStyle/>
          <a:p>
            <a:r>
              <a:rPr lang="en-US" sz="2800" dirty="0"/>
              <a:t>Register In </a:t>
            </a:r>
            <a:r>
              <a:rPr lang="en-US" sz="2800" dirty="0">
                <a:latin typeface="Arial" panose="020B0604020202020204" pitchFamily="34" charset="0"/>
                <a:cs typeface="Arial" panose="020B0604020202020204" pitchFamily="34" charset="0"/>
              </a:rPr>
              <a:t>1Cloud</a:t>
            </a:r>
          </a:p>
          <a:p>
            <a:r>
              <a:rPr lang="en-US" sz="2800" dirty="0"/>
              <a:t>Complete The JSEB Certification Application</a:t>
            </a:r>
          </a:p>
          <a:p>
            <a:r>
              <a:rPr lang="en-US" sz="2800" dirty="0"/>
              <a:t>Turn In Supporting Documents</a:t>
            </a:r>
          </a:p>
          <a:p>
            <a:r>
              <a:rPr lang="en-US" sz="2800" dirty="0"/>
              <a:t>If Application Is Approved Attend Orientation</a:t>
            </a:r>
          </a:p>
          <a:p>
            <a:r>
              <a:rPr lang="en-US" sz="2800" dirty="0"/>
              <a:t>Application Process Is Similar To DBE Application</a:t>
            </a:r>
          </a:p>
        </p:txBody>
      </p:sp>
    </p:spTree>
    <p:extLst>
      <p:ext uri="{BB962C8B-B14F-4D97-AF65-F5344CB8AC3E}">
        <p14:creationId xmlns:p14="http://schemas.microsoft.com/office/powerpoint/2010/main" val="173816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EC6F-E1EE-45E9-A828-D22DDAD67A92}"/>
              </a:ext>
            </a:extLst>
          </p:cNvPr>
          <p:cNvSpPr>
            <a:spLocks noGrp="1"/>
          </p:cNvSpPr>
          <p:nvPr>
            <p:ph type="title"/>
          </p:nvPr>
        </p:nvSpPr>
        <p:spPr>
          <a:xfrm>
            <a:off x="1451579" y="804520"/>
            <a:ext cx="9603275" cy="587136"/>
          </a:xfrm>
        </p:spPr>
        <p:txBody>
          <a:bodyPr>
            <a:normAutofit/>
          </a:bodyPr>
          <a:lstStyle/>
          <a:p>
            <a:pPr algn="ctr"/>
            <a:r>
              <a:rPr lang="en-US" sz="3600" dirty="0"/>
              <a:t>Recertification</a:t>
            </a:r>
          </a:p>
        </p:txBody>
      </p:sp>
      <p:sp>
        <p:nvSpPr>
          <p:cNvPr id="3" name="Content Placeholder 2">
            <a:extLst>
              <a:ext uri="{FF2B5EF4-FFF2-40B4-BE49-F238E27FC236}">
                <a16:creationId xmlns:a16="http://schemas.microsoft.com/office/drawing/2014/main" id="{AAF8FE9C-885D-47F6-B05F-8703F6654047}"/>
              </a:ext>
            </a:extLst>
          </p:cNvPr>
          <p:cNvSpPr>
            <a:spLocks noGrp="1"/>
          </p:cNvSpPr>
          <p:nvPr>
            <p:ph idx="1"/>
          </p:nvPr>
        </p:nvSpPr>
        <p:spPr>
          <a:xfrm>
            <a:off x="1451579" y="2015732"/>
            <a:ext cx="9603275" cy="3730727"/>
          </a:xfrm>
        </p:spPr>
        <p:txBody>
          <a:bodyPr>
            <a:normAutofit fontScale="92500" lnSpcReduction="20000"/>
          </a:bodyPr>
          <a:lstStyle/>
          <a:p>
            <a:r>
              <a:rPr lang="en-US" sz="3000" dirty="0"/>
              <a:t>Recertification Application and Documentation</a:t>
            </a:r>
          </a:p>
          <a:p>
            <a:pPr lvl="1"/>
            <a:r>
              <a:rPr lang="en-US" sz="3000" dirty="0"/>
              <a:t>Owners Net Worth Statement </a:t>
            </a:r>
          </a:p>
          <a:p>
            <a:pPr lvl="1"/>
            <a:r>
              <a:rPr lang="en-US" sz="3000" dirty="0"/>
              <a:t>Current Business Tax Receipt</a:t>
            </a:r>
          </a:p>
          <a:p>
            <a:pPr lvl="1"/>
            <a:r>
              <a:rPr lang="en-US" sz="3000" dirty="0"/>
              <a:t>Professional Licenses- If Applicable</a:t>
            </a:r>
          </a:p>
          <a:p>
            <a:pPr lvl="1"/>
            <a:r>
              <a:rPr lang="en-US" sz="3000" dirty="0"/>
              <a:t>Recent Personal Taxes and Business Taxes</a:t>
            </a:r>
          </a:p>
          <a:p>
            <a:pPr lvl="1"/>
            <a:r>
              <a:rPr lang="en-US" sz="3000" dirty="0"/>
              <a:t>Certificate Earned From Annual JSEB Training Program</a:t>
            </a:r>
          </a:p>
          <a:p>
            <a:pPr lvl="1"/>
            <a:r>
              <a:rPr lang="en-US" sz="3000" dirty="0"/>
              <a:t>Balance Sheet </a:t>
            </a:r>
          </a:p>
          <a:p>
            <a:endParaRPr lang="en-US" dirty="0"/>
          </a:p>
        </p:txBody>
      </p:sp>
    </p:spTree>
    <p:extLst>
      <p:ext uri="{BB962C8B-B14F-4D97-AF65-F5344CB8AC3E}">
        <p14:creationId xmlns:p14="http://schemas.microsoft.com/office/powerpoint/2010/main" val="41156271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728</TotalTime>
  <Words>1194</Words>
  <Application>Microsoft Office PowerPoint</Application>
  <PresentationFormat>Widescreen</PresentationFormat>
  <Paragraphs>164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Verdana</vt:lpstr>
      <vt:lpstr>Gallery</vt:lpstr>
      <vt:lpstr>Procurement Division and Equal Business Opportunity Office Overview  Greg Pease Chief of Procurement Rose Nettles JSEB Administrator  August 2020</vt:lpstr>
      <vt:lpstr>PROCUREMENT DIVISION OVERVIEW</vt:lpstr>
      <vt:lpstr>PowerPoint Presentation</vt:lpstr>
      <vt:lpstr>How Procurement Interacts WITH JSEB Office</vt:lpstr>
      <vt:lpstr>City of Jacksonville JSEB Program</vt:lpstr>
      <vt:lpstr>Our Mission &amp; Program Goals</vt:lpstr>
      <vt:lpstr>HOW DO BUSINESSES QUALIFY? JSEB Requirements</vt:lpstr>
      <vt:lpstr>HOW DO BUSINESSES Apply?</vt:lpstr>
      <vt:lpstr>Recertification</vt:lpstr>
      <vt:lpstr>Experience</vt:lpstr>
      <vt:lpstr>Commodity Code Example</vt:lpstr>
      <vt:lpstr>Types of Services  JSEB Suppliers can provide</vt:lpstr>
      <vt:lpstr>Demographics</vt:lpstr>
      <vt:lpstr>JSEB Office What we do  </vt:lpstr>
      <vt:lpstr>Navigating  the JSEB Website/Directory</vt:lpstr>
      <vt:lpstr>Monitoring Committee</vt:lpstr>
      <vt:lpstr>Mentoring</vt:lpstr>
      <vt:lpstr>Opportunities for Improvement</vt:lpstr>
      <vt:lpstr>Successes</vt:lpstr>
      <vt:lpstr>Training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Jacksonville JSEB Program</dc:title>
  <dc:creator>Nettles, Rose</dc:creator>
  <cp:lastModifiedBy>Baltiero, Anthony</cp:lastModifiedBy>
  <cp:revision>59</cp:revision>
  <cp:lastPrinted>2020-09-18T18:26:51Z</cp:lastPrinted>
  <dcterms:created xsi:type="dcterms:W3CDTF">2020-07-09T16:47:35Z</dcterms:created>
  <dcterms:modified xsi:type="dcterms:W3CDTF">2020-10-16T14:26:09Z</dcterms:modified>
</cp:coreProperties>
</file>